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63" r:id="rId5"/>
    <p:sldId id="259" r:id="rId6"/>
    <p:sldId id="265" r:id="rId7"/>
    <p:sldId id="266" r:id="rId8"/>
    <p:sldId id="260" r:id="rId9"/>
    <p:sldId id="264"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59" d="100"/>
          <a:sy n="59" d="100"/>
        </p:scale>
        <p:origin x="-128" y="-1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901E0B-D4CA-4573-AB19-0544D89E5690}" type="datetimeFigureOut">
              <a:rPr lang="en-US" smtClean="0"/>
              <a:t>12/1/17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BEC4F-27F5-42AB-8FF7-7318ADEEC234}" type="slidenum">
              <a:rPr lang="en-US" smtClean="0"/>
              <a:t>‹#›</a:t>
            </a:fld>
            <a:endParaRPr lang="en-US"/>
          </a:p>
        </p:txBody>
      </p:sp>
    </p:spTree>
    <p:extLst>
      <p:ext uri="{BB962C8B-B14F-4D97-AF65-F5344CB8AC3E}">
        <p14:creationId xmlns:p14="http://schemas.microsoft.com/office/powerpoint/2010/main" val="1765334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01E0B-D4CA-4573-AB19-0544D89E5690}" type="datetimeFigureOut">
              <a:rPr lang="en-US" smtClean="0"/>
              <a:t>12/1/17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BEC4F-27F5-42AB-8FF7-7318ADEEC234}" type="slidenum">
              <a:rPr lang="en-US" smtClean="0"/>
              <a:t>‹#›</a:t>
            </a:fld>
            <a:endParaRPr lang="en-US"/>
          </a:p>
        </p:txBody>
      </p:sp>
    </p:spTree>
    <p:extLst>
      <p:ext uri="{BB962C8B-B14F-4D97-AF65-F5344CB8AC3E}">
        <p14:creationId xmlns:p14="http://schemas.microsoft.com/office/powerpoint/2010/main" val="3256743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01E0B-D4CA-4573-AB19-0544D89E5690}" type="datetimeFigureOut">
              <a:rPr lang="en-US" smtClean="0"/>
              <a:t>12/1/17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BEC4F-27F5-42AB-8FF7-7318ADEEC234}" type="slidenum">
              <a:rPr lang="en-US" smtClean="0"/>
              <a:t>‹#›</a:t>
            </a:fld>
            <a:endParaRPr lang="en-US"/>
          </a:p>
        </p:txBody>
      </p:sp>
    </p:spTree>
    <p:extLst>
      <p:ext uri="{BB962C8B-B14F-4D97-AF65-F5344CB8AC3E}">
        <p14:creationId xmlns:p14="http://schemas.microsoft.com/office/powerpoint/2010/main" val="2963021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01E0B-D4CA-4573-AB19-0544D89E5690}" type="datetimeFigureOut">
              <a:rPr lang="en-US" smtClean="0"/>
              <a:t>12/1/17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BEC4F-27F5-42AB-8FF7-7318ADEEC234}" type="slidenum">
              <a:rPr lang="en-US" smtClean="0"/>
              <a:t>‹#›</a:t>
            </a:fld>
            <a:endParaRPr lang="en-US"/>
          </a:p>
        </p:txBody>
      </p:sp>
    </p:spTree>
    <p:extLst>
      <p:ext uri="{BB962C8B-B14F-4D97-AF65-F5344CB8AC3E}">
        <p14:creationId xmlns:p14="http://schemas.microsoft.com/office/powerpoint/2010/main" val="3494134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901E0B-D4CA-4573-AB19-0544D89E5690}" type="datetimeFigureOut">
              <a:rPr lang="en-US" smtClean="0"/>
              <a:t>12/1/17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BEC4F-27F5-42AB-8FF7-7318ADEEC234}" type="slidenum">
              <a:rPr lang="en-US" smtClean="0"/>
              <a:t>‹#›</a:t>
            </a:fld>
            <a:endParaRPr lang="en-US"/>
          </a:p>
        </p:txBody>
      </p:sp>
    </p:spTree>
    <p:extLst>
      <p:ext uri="{BB962C8B-B14F-4D97-AF65-F5344CB8AC3E}">
        <p14:creationId xmlns:p14="http://schemas.microsoft.com/office/powerpoint/2010/main" val="2908313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901E0B-D4CA-4573-AB19-0544D89E5690}" type="datetimeFigureOut">
              <a:rPr lang="en-US" smtClean="0"/>
              <a:t>12/1/17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8BEC4F-27F5-42AB-8FF7-7318ADEEC234}" type="slidenum">
              <a:rPr lang="en-US" smtClean="0"/>
              <a:t>‹#›</a:t>
            </a:fld>
            <a:endParaRPr lang="en-US"/>
          </a:p>
        </p:txBody>
      </p:sp>
    </p:spTree>
    <p:extLst>
      <p:ext uri="{BB962C8B-B14F-4D97-AF65-F5344CB8AC3E}">
        <p14:creationId xmlns:p14="http://schemas.microsoft.com/office/powerpoint/2010/main" val="2168268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901E0B-D4CA-4573-AB19-0544D89E5690}" type="datetimeFigureOut">
              <a:rPr lang="en-US" smtClean="0"/>
              <a:t>12/1/17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8BEC4F-27F5-42AB-8FF7-7318ADEEC234}" type="slidenum">
              <a:rPr lang="en-US" smtClean="0"/>
              <a:t>‹#›</a:t>
            </a:fld>
            <a:endParaRPr lang="en-US"/>
          </a:p>
        </p:txBody>
      </p:sp>
    </p:spTree>
    <p:extLst>
      <p:ext uri="{BB962C8B-B14F-4D97-AF65-F5344CB8AC3E}">
        <p14:creationId xmlns:p14="http://schemas.microsoft.com/office/powerpoint/2010/main" val="3220390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901E0B-D4CA-4573-AB19-0544D89E5690}" type="datetimeFigureOut">
              <a:rPr lang="en-US" smtClean="0"/>
              <a:t>12/1/17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8BEC4F-27F5-42AB-8FF7-7318ADEEC234}" type="slidenum">
              <a:rPr lang="en-US" smtClean="0"/>
              <a:t>‹#›</a:t>
            </a:fld>
            <a:endParaRPr lang="en-US"/>
          </a:p>
        </p:txBody>
      </p:sp>
    </p:spTree>
    <p:extLst>
      <p:ext uri="{BB962C8B-B14F-4D97-AF65-F5344CB8AC3E}">
        <p14:creationId xmlns:p14="http://schemas.microsoft.com/office/powerpoint/2010/main" val="354810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901E0B-D4CA-4573-AB19-0544D89E5690}" type="datetimeFigureOut">
              <a:rPr lang="en-US" smtClean="0"/>
              <a:t>12/1/17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8BEC4F-27F5-42AB-8FF7-7318ADEEC234}" type="slidenum">
              <a:rPr lang="en-US" smtClean="0"/>
              <a:t>‹#›</a:t>
            </a:fld>
            <a:endParaRPr lang="en-US"/>
          </a:p>
        </p:txBody>
      </p:sp>
    </p:spTree>
    <p:extLst>
      <p:ext uri="{BB962C8B-B14F-4D97-AF65-F5344CB8AC3E}">
        <p14:creationId xmlns:p14="http://schemas.microsoft.com/office/powerpoint/2010/main" val="4213973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901E0B-D4CA-4573-AB19-0544D89E5690}" type="datetimeFigureOut">
              <a:rPr lang="en-US" smtClean="0"/>
              <a:t>12/1/17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8BEC4F-27F5-42AB-8FF7-7318ADEEC234}" type="slidenum">
              <a:rPr lang="en-US" smtClean="0"/>
              <a:t>‹#›</a:t>
            </a:fld>
            <a:endParaRPr lang="en-US"/>
          </a:p>
        </p:txBody>
      </p:sp>
    </p:spTree>
    <p:extLst>
      <p:ext uri="{BB962C8B-B14F-4D97-AF65-F5344CB8AC3E}">
        <p14:creationId xmlns:p14="http://schemas.microsoft.com/office/powerpoint/2010/main" val="4231042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901E0B-D4CA-4573-AB19-0544D89E5690}" type="datetimeFigureOut">
              <a:rPr lang="en-US" smtClean="0"/>
              <a:t>12/1/17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8BEC4F-27F5-42AB-8FF7-7318ADEEC234}" type="slidenum">
              <a:rPr lang="en-US" smtClean="0"/>
              <a:t>‹#›</a:t>
            </a:fld>
            <a:endParaRPr lang="en-US"/>
          </a:p>
        </p:txBody>
      </p:sp>
    </p:spTree>
    <p:extLst>
      <p:ext uri="{BB962C8B-B14F-4D97-AF65-F5344CB8AC3E}">
        <p14:creationId xmlns:p14="http://schemas.microsoft.com/office/powerpoint/2010/main" val="39596486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901E0B-D4CA-4573-AB19-0544D89E5690}" type="datetimeFigureOut">
              <a:rPr lang="en-US" smtClean="0"/>
              <a:t>12/1/17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8BEC4F-27F5-42AB-8FF7-7318ADEEC234}" type="slidenum">
              <a:rPr lang="en-US" smtClean="0"/>
              <a:t>‹#›</a:t>
            </a:fld>
            <a:endParaRPr lang="en-US"/>
          </a:p>
        </p:txBody>
      </p:sp>
    </p:spTree>
    <p:extLst>
      <p:ext uri="{BB962C8B-B14F-4D97-AF65-F5344CB8AC3E}">
        <p14:creationId xmlns:p14="http://schemas.microsoft.com/office/powerpoint/2010/main" val="3328193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image" Target="../media/image6.jpeg"/><Relationship Id="rId6" Type="http://schemas.openxmlformats.org/officeDocument/2006/relationships/image" Target="../media/image7.jpg"/><Relationship Id="rId7" Type="http://schemas.openxmlformats.org/officeDocument/2006/relationships/image" Target="../media/image8.jpg"/><Relationship Id="rId8" Type="http://schemas.openxmlformats.org/officeDocument/2006/relationships/image" Target="../media/image9.jpeg"/><Relationship Id="rId9"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68970" y="0"/>
            <a:ext cx="6971593" cy="6857999"/>
          </a:xfrm>
        </p:spPr>
      </p:pic>
      <p:sp>
        <p:nvSpPr>
          <p:cNvPr id="7" name="Title 1"/>
          <p:cNvSpPr txBox="1">
            <a:spLocks/>
          </p:cNvSpPr>
          <p:nvPr/>
        </p:nvSpPr>
        <p:spPr>
          <a:xfrm rot="5400000">
            <a:off x="9478823" y="3095046"/>
            <a:ext cx="3762310" cy="9768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smtClean="0">
                <a:latin typeface="Segoe UI" panose="020B0502040204020203" pitchFamily="34" charset="0"/>
                <a:cs typeface="Segoe UI" panose="020B0502040204020203" pitchFamily="34" charset="0"/>
              </a:rPr>
              <a:t>//////////</a:t>
            </a:r>
            <a:endParaRPr lang="en-US" sz="5400" b="1" dirty="0">
              <a:latin typeface="Segoe UI" panose="020B0502040204020203" pitchFamily="34" charset="0"/>
              <a:cs typeface="Segoe UI" panose="020B0502040204020203" pitchFamily="34" charset="0"/>
            </a:endParaRPr>
          </a:p>
        </p:txBody>
      </p:sp>
      <p:sp>
        <p:nvSpPr>
          <p:cNvPr id="8" name="Title 1"/>
          <p:cNvSpPr txBox="1">
            <a:spLocks/>
          </p:cNvSpPr>
          <p:nvPr/>
        </p:nvSpPr>
        <p:spPr>
          <a:xfrm rot="5400000">
            <a:off x="-1092703" y="3095046"/>
            <a:ext cx="3762310" cy="9768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smtClean="0">
                <a:latin typeface="Segoe UI" panose="020B0502040204020203" pitchFamily="34" charset="0"/>
                <a:cs typeface="Segoe UI" panose="020B0502040204020203" pitchFamily="34" charset="0"/>
              </a:rPr>
              <a:t>//////////</a:t>
            </a:r>
            <a:endParaRPr lang="en-US" sz="5400"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210425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252" y="308919"/>
            <a:ext cx="12278497" cy="976828"/>
          </a:xfrm>
        </p:spPr>
        <p:txBody>
          <a:bodyPr>
            <a:normAutofit fontScale="90000"/>
          </a:bodyPr>
          <a:lstStyle/>
          <a:p>
            <a:r>
              <a:rPr lang="en-US" sz="5400" b="1" dirty="0" smtClean="0">
                <a:latin typeface="Segoe UI" panose="020B0502040204020203" pitchFamily="34" charset="0"/>
                <a:cs typeface="Segoe UI" panose="020B0502040204020203" pitchFamily="34" charset="0"/>
              </a:rPr>
              <a:t>/////</a:t>
            </a:r>
            <a:r>
              <a:rPr lang="en-US" sz="5400" dirty="0" smtClean="0">
                <a:latin typeface="Segoe UI" panose="020B0502040204020203" pitchFamily="34" charset="0"/>
                <a:cs typeface="Segoe UI" panose="020B0502040204020203" pitchFamily="34" charset="0"/>
              </a:rPr>
              <a:t>     </a:t>
            </a:r>
            <a:r>
              <a:rPr lang="en-US" sz="5400" b="1" dirty="0" smtClean="0">
                <a:latin typeface="Segoe UI" panose="020B0502040204020203" pitchFamily="34" charset="0"/>
                <a:cs typeface="Segoe UI" panose="020B0502040204020203" pitchFamily="34" charset="0"/>
              </a:rPr>
              <a:t>MARK YOUR CALENDARS</a:t>
            </a:r>
            <a:r>
              <a:rPr lang="en-US" sz="5400" dirty="0" smtClean="0">
                <a:latin typeface="Segoe UI" panose="020B0502040204020203" pitchFamily="34" charset="0"/>
                <a:cs typeface="Segoe UI" panose="020B0502040204020203" pitchFamily="34" charset="0"/>
              </a:rPr>
              <a:t>     </a:t>
            </a:r>
            <a:r>
              <a:rPr lang="en-US" sz="5400" b="1" dirty="0" smtClean="0">
                <a:latin typeface="Segoe UI" panose="020B0502040204020203" pitchFamily="34" charset="0"/>
                <a:cs typeface="Segoe UI" panose="020B0502040204020203" pitchFamily="34" charset="0"/>
              </a:rPr>
              <a:t>/////</a:t>
            </a:r>
            <a:endParaRPr lang="en-US" sz="5400" b="1" dirty="0">
              <a:latin typeface="Segoe UI" panose="020B0502040204020203" pitchFamily="34" charset="0"/>
              <a:cs typeface="Segoe UI" panose="020B0502040204020203" pitchFamily="34" charset="0"/>
            </a:endParaRPr>
          </a:p>
        </p:txBody>
      </p:sp>
      <p:sp>
        <p:nvSpPr>
          <p:cNvPr id="3" name="Subtitle 2"/>
          <p:cNvSpPr>
            <a:spLocks noGrp="1"/>
          </p:cNvSpPr>
          <p:nvPr>
            <p:ph type="subTitle" idx="1"/>
          </p:nvPr>
        </p:nvSpPr>
        <p:spPr>
          <a:xfrm>
            <a:off x="393355" y="1843724"/>
            <a:ext cx="11405285" cy="4652275"/>
          </a:xfrm>
        </p:spPr>
        <p:txBody>
          <a:bodyPr numCol="2">
            <a:normAutofit/>
          </a:bodyPr>
          <a:lstStyle/>
          <a:p>
            <a:pPr algn="l"/>
            <a:endParaRPr lang="en-US" sz="2000" dirty="0" smtClean="0">
              <a:latin typeface="Segoe UI Black" panose="020B0A02040204020203" pitchFamily="34" charset="0"/>
              <a:ea typeface="Segoe UI Black" panose="020B0A02040204020203" pitchFamily="34" charset="0"/>
              <a:cs typeface="Segoe UI Black" panose="020B0A02040204020203" pitchFamily="34" charset="0"/>
            </a:endParaRPr>
          </a:p>
          <a:p>
            <a:pPr algn="l"/>
            <a:endParaRPr lang="en-US" sz="2000" dirty="0">
              <a:latin typeface="Segoe UI Black" panose="020B0A02040204020203" pitchFamily="34" charset="0"/>
              <a:ea typeface="Segoe UI Black" panose="020B0A02040204020203" pitchFamily="34" charset="0"/>
              <a:cs typeface="Segoe UI Black" panose="020B0A02040204020203" pitchFamily="34" charset="0"/>
            </a:endParaRPr>
          </a:p>
          <a:p>
            <a:pPr algn="l"/>
            <a:r>
              <a:rPr lang="en-US" sz="2800" dirty="0" smtClean="0">
                <a:latin typeface="Segoe UI Black" panose="020B0A02040204020203" pitchFamily="34" charset="0"/>
                <a:ea typeface="Segoe UI Black" panose="020B0A02040204020203" pitchFamily="34" charset="0"/>
                <a:cs typeface="Segoe UI Black" panose="020B0A02040204020203" pitchFamily="34" charset="0"/>
              </a:rPr>
              <a:t>MAY 3</a:t>
            </a:r>
          </a:p>
          <a:p>
            <a:pPr algn="l"/>
            <a:r>
              <a:rPr lang="en-US" sz="2000" dirty="0" smtClean="0">
                <a:latin typeface="Segoe UI" panose="020B0502040204020203" pitchFamily="34" charset="0"/>
                <a:ea typeface="Segoe UI Black" panose="020B0A02040204020203" pitchFamily="34" charset="0"/>
                <a:cs typeface="Segoe UI" panose="020B0502040204020203" pitchFamily="34" charset="0"/>
              </a:rPr>
              <a:t>	INTEREST GATHERING</a:t>
            </a:r>
          </a:p>
          <a:p>
            <a:pPr algn="l"/>
            <a:endParaRPr lang="en-US" sz="2000" dirty="0" smtClean="0">
              <a:latin typeface="Segoe UI Black" panose="020B0A02040204020203" pitchFamily="34" charset="0"/>
              <a:ea typeface="Segoe UI Black" panose="020B0A02040204020203" pitchFamily="34" charset="0"/>
              <a:cs typeface="Segoe UI Black" panose="020B0A02040204020203" pitchFamily="34" charset="0"/>
            </a:endParaRPr>
          </a:p>
          <a:p>
            <a:pPr algn="l"/>
            <a:endParaRPr lang="en-US" sz="2000" dirty="0" smtClean="0">
              <a:latin typeface="Segoe UI Black" panose="020B0A02040204020203" pitchFamily="34" charset="0"/>
              <a:ea typeface="Segoe UI Black" panose="020B0A02040204020203" pitchFamily="34" charset="0"/>
              <a:cs typeface="Segoe UI Black" panose="020B0A02040204020203" pitchFamily="34" charset="0"/>
            </a:endParaRPr>
          </a:p>
          <a:p>
            <a:pPr algn="l"/>
            <a:r>
              <a:rPr lang="en-US" sz="2800" dirty="0" smtClean="0">
                <a:latin typeface="Segoe UI Black" panose="020B0A02040204020203" pitchFamily="34" charset="0"/>
                <a:ea typeface="Segoe UI Black" panose="020B0A02040204020203" pitchFamily="34" charset="0"/>
                <a:cs typeface="Segoe UI Black" panose="020B0A02040204020203" pitchFamily="34" charset="0"/>
              </a:rPr>
              <a:t>JUNE 30</a:t>
            </a:r>
          </a:p>
          <a:p>
            <a:pPr algn="l"/>
            <a:r>
              <a:rPr lang="en-US" sz="2000" dirty="0" smtClean="0">
                <a:latin typeface="Segoe UI" panose="020B0502040204020203" pitchFamily="34" charset="0"/>
                <a:ea typeface="Segoe UI Black" panose="020B0A02040204020203" pitchFamily="34" charset="0"/>
                <a:cs typeface="Segoe UI" panose="020B0502040204020203" pitchFamily="34" charset="0"/>
              </a:rPr>
              <a:t>	APPLICATION &amp; DEPOSIT DEADLINE</a:t>
            </a:r>
          </a:p>
          <a:p>
            <a:pPr algn="l"/>
            <a:endParaRPr lang="en-US" sz="2000" dirty="0" smtClean="0">
              <a:latin typeface="Segoe UI Black" panose="020B0A02040204020203" pitchFamily="34" charset="0"/>
              <a:ea typeface="Segoe UI Black" panose="020B0A02040204020203" pitchFamily="34" charset="0"/>
              <a:cs typeface="Segoe UI Black" panose="020B0A02040204020203" pitchFamily="34" charset="0"/>
            </a:endParaRPr>
          </a:p>
          <a:p>
            <a:pPr algn="l"/>
            <a:endParaRPr lang="en-US" sz="2000" dirty="0" smtClean="0">
              <a:latin typeface="Segoe UI Black" panose="020B0A02040204020203" pitchFamily="34" charset="0"/>
              <a:ea typeface="Segoe UI Black" panose="020B0A02040204020203" pitchFamily="34" charset="0"/>
              <a:cs typeface="Segoe UI Black" panose="020B0A02040204020203" pitchFamily="34" charset="0"/>
            </a:endParaRPr>
          </a:p>
          <a:p>
            <a:pPr algn="just"/>
            <a:r>
              <a:rPr lang="en-US" sz="1400" dirty="0" smtClean="0"/>
              <a:t>*Second payment will be due September </a:t>
            </a:r>
            <a:r>
              <a:rPr lang="en-US" sz="1400" dirty="0"/>
              <a:t>4</a:t>
            </a:r>
            <a:r>
              <a:rPr lang="en-US" sz="1400" dirty="0" smtClean="0"/>
              <a:t>th.</a:t>
            </a:r>
            <a:endParaRPr lang="en-US" sz="1400" dirty="0"/>
          </a:p>
          <a:p>
            <a:pPr algn="l"/>
            <a:endParaRPr lang="en-US" sz="2000" dirty="0" smtClean="0">
              <a:latin typeface="Segoe UI Black" panose="020B0A02040204020203" pitchFamily="34" charset="0"/>
              <a:ea typeface="Segoe UI Black" panose="020B0A02040204020203" pitchFamily="34" charset="0"/>
              <a:cs typeface="Segoe UI Black" panose="020B0A02040204020203" pitchFamily="34" charset="0"/>
            </a:endParaRPr>
          </a:p>
          <a:p>
            <a:pPr algn="l"/>
            <a:endParaRPr lang="en-US" sz="2000" dirty="0">
              <a:latin typeface="Segoe UI Black" panose="020B0A02040204020203" pitchFamily="34" charset="0"/>
              <a:ea typeface="Segoe UI Black" panose="020B0A02040204020203" pitchFamily="34" charset="0"/>
              <a:cs typeface="Segoe UI Black" panose="020B0A02040204020203" pitchFamily="34" charset="0"/>
            </a:endParaRPr>
          </a:p>
          <a:p>
            <a:pPr algn="l"/>
            <a:r>
              <a:rPr lang="en-US" sz="2800" dirty="0" smtClean="0">
                <a:latin typeface="Segoe UI Black" panose="020B0A02040204020203" pitchFamily="34" charset="0"/>
                <a:ea typeface="Segoe UI Black" panose="020B0A02040204020203" pitchFamily="34" charset="0"/>
                <a:cs typeface="Segoe UI Black" panose="020B0A02040204020203" pitchFamily="34" charset="0"/>
              </a:rPr>
              <a:t>AUGUST 7</a:t>
            </a:r>
          </a:p>
          <a:p>
            <a:pPr algn="l"/>
            <a:r>
              <a:rPr lang="en-US" sz="2000" dirty="0" smtClean="0">
                <a:latin typeface="Segoe UI" panose="020B0502040204020203" pitchFamily="34" charset="0"/>
                <a:ea typeface="Segoe UI Black" panose="020B0A02040204020203" pitchFamily="34" charset="0"/>
                <a:cs typeface="Segoe UI" panose="020B0502040204020203" pitchFamily="34" charset="0"/>
              </a:rPr>
              <a:t>	FIRST PAYMENT DUE*</a:t>
            </a:r>
            <a:br>
              <a:rPr lang="en-US" sz="2000" dirty="0" smtClean="0">
                <a:latin typeface="Segoe UI" panose="020B0502040204020203" pitchFamily="34" charset="0"/>
                <a:ea typeface="Segoe UI Black" panose="020B0A02040204020203" pitchFamily="34" charset="0"/>
                <a:cs typeface="Segoe UI" panose="020B0502040204020203" pitchFamily="34" charset="0"/>
              </a:rPr>
            </a:br>
            <a:endParaRPr lang="en-US" sz="2000" dirty="0" smtClean="0">
              <a:latin typeface="Segoe UI" panose="020B0502040204020203" pitchFamily="34" charset="0"/>
              <a:ea typeface="Segoe UI Black" panose="020B0A02040204020203" pitchFamily="34" charset="0"/>
              <a:cs typeface="Segoe UI" panose="020B0502040204020203" pitchFamily="34" charset="0"/>
            </a:endParaRPr>
          </a:p>
          <a:p>
            <a:pPr algn="l"/>
            <a:endParaRPr lang="en-US" sz="2000" dirty="0" smtClean="0">
              <a:latin typeface="Segoe UI" panose="020B0502040204020203" pitchFamily="34" charset="0"/>
              <a:ea typeface="Segoe UI Black" panose="020B0A02040204020203" pitchFamily="34" charset="0"/>
              <a:cs typeface="Segoe UI" panose="020B0502040204020203" pitchFamily="34" charset="0"/>
            </a:endParaRPr>
          </a:p>
          <a:p>
            <a:pPr algn="l"/>
            <a:r>
              <a:rPr lang="en-US" sz="2800" dirty="0" smtClean="0">
                <a:latin typeface="Segoe UI Black" panose="020B0A02040204020203" pitchFamily="34" charset="0"/>
                <a:ea typeface="Segoe UI Black" panose="020B0A02040204020203" pitchFamily="34" charset="0"/>
                <a:cs typeface="Segoe UI Black" panose="020B0A02040204020203" pitchFamily="34" charset="0"/>
              </a:rPr>
              <a:t>SEPTEMBER </a:t>
            </a:r>
            <a:r>
              <a:rPr lang="en-US" sz="2800" dirty="0">
                <a:latin typeface="Segoe UI Black" panose="020B0A02040204020203" pitchFamily="34" charset="0"/>
                <a:ea typeface="Segoe UI Black" panose="020B0A02040204020203" pitchFamily="34" charset="0"/>
                <a:cs typeface="Segoe UI Black" panose="020B0A02040204020203" pitchFamily="34" charset="0"/>
              </a:rPr>
              <a:t>4</a:t>
            </a:r>
            <a:endParaRPr lang="en-US" sz="2800" dirty="0" smtClean="0">
              <a:latin typeface="Segoe UI Black" panose="020B0A02040204020203" pitchFamily="34" charset="0"/>
              <a:ea typeface="Segoe UI Black" panose="020B0A02040204020203" pitchFamily="34" charset="0"/>
              <a:cs typeface="Segoe UI Black" panose="020B0A02040204020203" pitchFamily="34" charset="0"/>
            </a:endParaRPr>
          </a:p>
          <a:p>
            <a:pPr algn="l"/>
            <a:r>
              <a:rPr lang="en-US" sz="2000" dirty="0" smtClean="0">
                <a:latin typeface="Segoe UI" panose="020B0502040204020203" pitchFamily="34" charset="0"/>
                <a:ea typeface="Segoe UI Black" panose="020B0A02040204020203" pitchFamily="34" charset="0"/>
                <a:cs typeface="Segoe UI" panose="020B0502040204020203" pitchFamily="34" charset="0"/>
              </a:rPr>
              <a:t>	NEW STUDENT ORIENTATION DAY</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8838" y="6133999"/>
            <a:ext cx="2953162" cy="724001"/>
          </a:xfrm>
          <a:prstGeom prst="rect">
            <a:avLst/>
          </a:prstGeom>
        </p:spPr>
      </p:pic>
    </p:spTree>
    <p:extLst>
      <p:ext uri="{BB962C8B-B14F-4D97-AF65-F5344CB8AC3E}">
        <p14:creationId xmlns:p14="http://schemas.microsoft.com/office/powerpoint/2010/main" val="208890953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5351"/>
            <a:ext cx="9144000" cy="976828"/>
          </a:xfrm>
        </p:spPr>
        <p:txBody>
          <a:bodyPr>
            <a:normAutofit/>
          </a:bodyPr>
          <a:lstStyle/>
          <a:p>
            <a:r>
              <a:rPr lang="en-US" sz="5400" b="1" dirty="0" smtClean="0">
                <a:latin typeface="Segoe UI" panose="020B0502040204020203" pitchFamily="34" charset="0"/>
                <a:cs typeface="Segoe UI" panose="020B0502040204020203" pitchFamily="34" charset="0"/>
              </a:rPr>
              <a:t>/////</a:t>
            </a:r>
            <a:r>
              <a:rPr lang="en-US" sz="5400" dirty="0" smtClean="0">
                <a:latin typeface="Segoe UI" panose="020B0502040204020203" pitchFamily="34" charset="0"/>
                <a:cs typeface="Segoe UI" panose="020B0502040204020203" pitchFamily="34" charset="0"/>
              </a:rPr>
              <a:t>     </a:t>
            </a:r>
            <a:r>
              <a:rPr lang="en-US" sz="5400" b="1" dirty="0" smtClean="0">
                <a:latin typeface="Segoe UI" panose="020B0502040204020203" pitchFamily="34" charset="0"/>
                <a:cs typeface="Segoe UI" panose="020B0502040204020203" pitchFamily="34" charset="0"/>
              </a:rPr>
              <a:t>ABOUT</a:t>
            </a:r>
            <a:r>
              <a:rPr lang="en-US" sz="5400" dirty="0">
                <a:latin typeface="Segoe UI" panose="020B0502040204020203" pitchFamily="34" charset="0"/>
                <a:cs typeface="Segoe UI" panose="020B0502040204020203" pitchFamily="34" charset="0"/>
              </a:rPr>
              <a:t> </a:t>
            </a:r>
            <a:r>
              <a:rPr lang="en-US" sz="5400" dirty="0" smtClean="0">
                <a:latin typeface="Segoe UI" panose="020B0502040204020203" pitchFamily="34" charset="0"/>
                <a:cs typeface="Segoe UI" panose="020B0502040204020203" pitchFamily="34" charset="0"/>
              </a:rPr>
              <a:t>    </a:t>
            </a:r>
            <a:r>
              <a:rPr lang="en-US" sz="5400" b="1" dirty="0" smtClean="0">
                <a:latin typeface="Segoe UI" panose="020B0502040204020203" pitchFamily="34" charset="0"/>
                <a:cs typeface="Segoe UI" panose="020B0502040204020203" pitchFamily="34" charset="0"/>
              </a:rPr>
              <a:t>/////</a:t>
            </a:r>
            <a:endParaRPr lang="en-US" sz="5400" b="1" dirty="0">
              <a:latin typeface="Segoe UI" panose="020B0502040204020203" pitchFamily="34" charset="0"/>
              <a:cs typeface="Segoe UI" panose="020B0502040204020203" pitchFamily="34" charset="0"/>
            </a:endParaRPr>
          </a:p>
        </p:txBody>
      </p:sp>
      <p:sp>
        <p:nvSpPr>
          <p:cNvPr id="3" name="Subtitle 2"/>
          <p:cNvSpPr>
            <a:spLocks noGrp="1"/>
          </p:cNvSpPr>
          <p:nvPr>
            <p:ph type="subTitle" idx="1"/>
          </p:nvPr>
        </p:nvSpPr>
        <p:spPr>
          <a:xfrm>
            <a:off x="393357" y="1843724"/>
            <a:ext cx="11405285" cy="4652275"/>
          </a:xfrm>
        </p:spPr>
        <p:txBody>
          <a:bodyPr>
            <a:normAutofit/>
          </a:bodyPr>
          <a:lstStyle/>
          <a:p>
            <a:pPr algn="l" fontAlgn="base"/>
            <a:r>
              <a:rPr lang="en-US" dirty="0">
                <a:latin typeface="Segoe UI Black" panose="020B0A02040204020203" pitchFamily="34" charset="0"/>
                <a:ea typeface="Segoe UI Black" panose="020B0A02040204020203" pitchFamily="34" charset="0"/>
                <a:cs typeface="Segoe UI Black" panose="020B0A02040204020203" pitchFamily="34" charset="0"/>
              </a:rPr>
              <a:t>HOW IT WORKS</a:t>
            </a:r>
            <a:endParaRPr lang="en-US" b="1" dirty="0">
              <a:latin typeface="Segoe UI Black" panose="020B0A02040204020203" pitchFamily="34" charset="0"/>
              <a:ea typeface="Segoe UI Black" panose="020B0A02040204020203" pitchFamily="34" charset="0"/>
              <a:cs typeface="Segoe UI Black" panose="020B0A02040204020203" pitchFamily="34" charset="0"/>
            </a:endParaRPr>
          </a:p>
          <a:p>
            <a:pPr algn="just"/>
            <a:r>
              <a:rPr lang="en-US" sz="1800" dirty="0">
                <a:latin typeface="Segoe UI" panose="020B0502040204020203" pitchFamily="34" charset="0"/>
                <a:cs typeface="Segoe UI" panose="020B0502040204020203" pitchFamily="34" charset="0"/>
              </a:rPr>
              <a:t>The program is designed to be a 2-year program with focus on three main things: leadership skills, formation of the character of Christ, and an intimate relationship with the Father and His Word. We train and invest in the student’s leadership skills by equipping and </a:t>
            </a:r>
            <a:r>
              <a:rPr lang="en-US" sz="1800" dirty="0" smtClean="0">
                <a:latin typeface="Segoe UI" panose="020B0502040204020203" pitchFamily="34" charset="0"/>
                <a:cs typeface="Segoe UI" panose="020B0502040204020203" pitchFamily="34" charset="0"/>
              </a:rPr>
              <a:t>challenging </a:t>
            </a:r>
            <a:r>
              <a:rPr lang="en-US" sz="1800" dirty="0">
                <a:latin typeface="Segoe UI" panose="020B0502040204020203" pitchFamily="34" charset="0"/>
                <a:cs typeface="Segoe UI" panose="020B0502040204020203" pitchFamily="34" charset="0"/>
              </a:rPr>
              <a:t>them to lead Life Groups and make disciples. </a:t>
            </a:r>
            <a:endParaRPr lang="en-US" sz="1800" dirty="0" smtClean="0">
              <a:latin typeface="Segoe UI" panose="020B0502040204020203" pitchFamily="34" charset="0"/>
              <a:cs typeface="Segoe UI" panose="020B0502040204020203" pitchFamily="34" charset="0"/>
            </a:endParaRPr>
          </a:p>
          <a:p>
            <a:pPr algn="just"/>
            <a:endParaRPr lang="en-US" sz="1600" dirty="0" smtClean="0">
              <a:latin typeface="Segoe UI" panose="020B0502040204020203" pitchFamily="34" charset="0"/>
              <a:cs typeface="Segoe UI" panose="020B0502040204020203" pitchFamily="34" charset="0"/>
            </a:endParaRPr>
          </a:p>
          <a:p>
            <a:pPr algn="l" fontAlgn="base"/>
            <a:r>
              <a:rPr lang="en-US" dirty="0" smtClean="0">
                <a:latin typeface="Segoe UI Black" panose="020B0A02040204020203" pitchFamily="34" charset="0"/>
                <a:ea typeface="Segoe UI Black" panose="020B0A02040204020203" pitchFamily="34" charset="0"/>
                <a:cs typeface="Segoe UI Black" panose="020B0A02040204020203" pitchFamily="34" charset="0"/>
              </a:rPr>
              <a:t>IS VSM FOR YOU?</a:t>
            </a:r>
            <a:endParaRPr lang="en-US" b="1" dirty="0" smtClean="0">
              <a:latin typeface="Segoe UI Black" panose="020B0A02040204020203" pitchFamily="34" charset="0"/>
              <a:ea typeface="Segoe UI Black" panose="020B0A02040204020203" pitchFamily="34" charset="0"/>
              <a:cs typeface="Segoe UI Black" panose="020B0A02040204020203" pitchFamily="34" charset="0"/>
            </a:endParaRPr>
          </a:p>
          <a:p>
            <a:pPr algn="just"/>
            <a:r>
              <a:rPr lang="en-US" sz="1800" dirty="0">
                <a:latin typeface="Segoe UI" panose="020B0502040204020203" pitchFamily="34" charset="0"/>
                <a:cs typeface="Segoe UI" panose="020B0502040204020203" pitchFamily="34" charset="0"/>
              </a:rPr>
              <a:t>VSM </a:t>
            </a:r>
            <a:r>
              <a:rPr lang="en-US" sz="1800" dirty="0" smtClean="0">
                <a:latin typeface="Segoe UI" panose="020B0502040204020203" pitchFamily="34" charset="0"/>
                <a:cs typeface="Segoe UI" panose="020B0502040204020203" pitchFamily="34" charset="0"/>
              </a:rPr>
              <a:t>is for the called and it is </a:t>
            </a:r>
            <a:r>
              <a:rPr lang="en-US" sz="1800" dirty="0">
                <a:latin typeface="Segoe UI" panose="020B0502040204020203" pitchFamily="34" charset="0"/>
                <a:cs typeface="Segoe UI" panose="020B0502040204020203" pitchFamily="34" charset="0"/>
              </a:rPr>
              <a:t>not for the faint of </a:t>
            </a:r>
            <a:r>
              <a:rPr lang="en-US" sz="1800" dirty="0" smtClean="0">
                <a:latin typeface="Segoe UI" panose="020B0502040204020203" pitchFamily="34" charset="0"/>
                <a:cs typeface="Segoe UI" panose="020B0502040204020203" pitchFamily="34" charset="0"/>
              </a:rPr>
              <a:t>heart. It’s a fast </a:t>
            </a:r>
            <a:r>
              <a:rPr lang="en-US" sz="1800" dirty="0">
                <a:latin typeface="Segoe UI" panose="020B0502040204020203" pitchFamily="34" charset="0"/>
                <a:cs typeface="Segoe UI" panose="020B0502040204020203" pitchFamily="34" charset="0"/>
              </a:rPr>
              <a:t>paced season of </a:t>
            </a:r>
            <a:r>
              <a:rPr lang="en-US" sz="1800" dirty="0" smtClean="0">
                <a:latin typeface="Segoe UI" panose="020B0502040204020203" pitchFamily="34" charset="0"/>
                <a:cs typeface="Segoe UI" panose="020B0502040204020203" pitchFamily="34" charset="0"/>
              </a:rPr>
              <a:t>schooling </a:t>
            </a:r>
            <a:r>
              <a:rPr lang="en-US" sz="1800" dirty="0">
                <a:latin typeface="Segoe UI" panose="020B0502040204020203" pitchFamily="34" charset="0"/>
                <a:cs typeface="Segoe UI" panose="020B0502040204020203" pitchFamily="34" charset="0"/>
              </a:rPr>
              <a:t>and you must be ready and willing to invest much time and </a:t>
            </a:r>
            <a:r>
              <a:rPr lang="en-US" sz="1800" dirty="0" smtClean="0">
                <a:latin typeface="Segoe UI" panose="020B0502040204020203" pitchFamily="34" charset="0"/>
                <a:cs typeface="Segoe UI" panose="020B0502040204020203" pitchFamily="34" charset="0"/>
              </a:rPr>
              <a:t>energy. </a:t>
            </a:r>
            <a:r>
              <a:rPr lang="en-US" sz="1800" dirty="0">
                <a:latin typeface="Segoe UI" panose="020B0502040204020203" pitchFamily="34" charset="0"/>
                <a:cs typeface="Segoe UI" panose="020B0502040204020203" pitchFamily="34" charset="0"/>
              </a:rPr>
              <a:t>Besides normal school hours and </a:t>
            </a:r>
            <a:r>
              <a:rPr lang="en-US" sz="1800" dirty="0" smtClean="0">
                <a:latin typeface="Segoe UI" panose="020B0502040204020203" pitchFamily="34" charset="0"/>
                <a:cs typeface="Segoe UI" panose="020B0502040204020203" pitchFamily="34" charset="0"/>
              </a:rPr>
              <a:t>classes, </a:t>
            </a:r>
            <a:r>
              <a:rPr lang="en-US" sz="1800" dirty="0">
                <a:latin typeface="Segoe UI" panose="020B0502040204020203" pitchFamily="34" charset="0"/>
                <a:cs typeface="Segoe UI" panose="020B0502040204020203" pitchFamily="34" charset="0"/>
              </a:rPr>
              <a:t>students have daily assignments, weekly outreaches, and Life Group meetings.</a:t>
            </a:r>
            <a:r>
              <a:rPr lang="en-US" sz="1800" dirty="0" smtClean="0">
                <a:latin typeface="Segoe UI" panose="020B0502040204020203" pitchFamily="34" charset="0"/>
                <a:cs typeface="Segoe UI" panose="020B0502040204020203" pitchFamily="34" charset="0"/>
              </a:rPr>
              <a:t> </a:t>
            </a:r>
          </a:p>
          <a:p>
            <a:pPr algn="just"/>
            <a:endParaRPr lang="en-US" sz="1600" dirty="0" smtClean="0">
              <a:latin typeface="Segoe UI" panose="020B0502040204020203" pitchFamily="34" charset="0"/>
              <a:cs typeface="Segoe UI" panose="020B0502040204020203" pitchFamily="34" charset="0"/>
            </a:endParaRPr>
          </a:p>
          <a:p>
            <a:pPr algn="l" fontAlgn="base"/>
            <a:r>
              <a:rPr lang="en-US" dirty="0" smtClean="0">
                <a:latin typeface="Segoe UI Black" panose="020B0A02040204020203" pitchFamily="34" charset="0"/>
                <a:ea typeface="Segoe UI Black" panose="020B0A02040204020203" pitchFamily="34" charset="0"/>
                <a:cs typeface="Segoe UI Black" panose="020B0A02040204020203" pitchFamily="34" charset="0"/>
              </a:rPr>
              <a:t>CLASS SIZE</a:t>
            </a:r>
            <a:endParaRPr lang="en-US" b="1" dirty="0" smtClean="0">
              <a:latin typeface="Segoe UI Black" panose="020B0A02040204020203" pitchFamily="34" charset="0"/>
              <a:ea typeface="Segoe UI Black" panose="020B0A02040204020203" pitchFamily="34" charset="0"/>
              <a:cs typeface="Segoe UI Black" panose="020B0A02040204020203" pitchFamily="34" charset="0"/>
            </a:endParaRPr>
          </a:p>
          <a:p>
            <a:pPr algn="just"/>
            <a:r>
              <a:rPr lang="en-US" sz="1800" dirty="0">
                <a:latin typeface="Segoe UI" panose="020B0502040204020203" pitchFamily="34" charset="0"/>
                <a:cs typeface="Segoe UI" panose="020B0502040204020203" pitchFamily="34" charset="0"/>
              </a:rPr>
              <a:t>Class sizes are expected to be about 15-25 </a:t>
            </a:r>
            <a:r>
              <a:rPr lang="en-US" sz="1800" dirty="0" smtClean="0">
                <a:latin typeface="Segoe UI" panose="020B0502040204020203" pitchFamily="34" charset="0"/>
                <a:cs typeface="Segoe UI" panose="020B0502040204020203" pitchFamily="34" charset="0"/>
              </a:rPr>
              <a:t>students.</a:t>
            </a:r>
            <a:endParaRPr lang="en-US" sz="1600" dirty="0">
              <a:latin typeface="Segoe UI" panose="020B0502040204020203" pitchFamily="34" charset="0"/>
              <a:cs typeface="Segoe UI" panose="020B0502040204020203" pitchFamily="34" charset="0"/>
            </a:endParaRPr>
          </a:p>
          <a:p>
            <a:pPr algn="just"/>
            <a:endParaRPr lang="en-US" sz="2000" dirty="0">
              <a:latin typeface="Segoe UI" panose="020B0502040204020203" pitchFamily="34" charset="0"/>
              <a:cs typeface="Segoe UI" panose="020B0502040204020203"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8838" y="6133999"/>
            <a:ext cx="2953162" cy="724001"/>
          </a:xfrm>
          <a:prstGeom prst="rect">
            <a:avLst/>
          </a:prstGeom>
        </p:spPr>
      </p:pic>
    </p:spTree>
    <p:extLst>
      <p:ext uri="{BB962C8B-B14F-4D97-AF65-F5344CB8AC3E}">
        <p14:creationId xmlns:p14="http://schemas.microsoft.com/office/powerpoint/2010/main" val="423989915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5351"/>
            <a:ext cx="12192000" cy="976828"/>
          </a:xfrm>
        </p:spPr>
        <p:txBody>
          <a:bodyPr>
            <a:noAutofit/>
          </a:bodyPr>
          <a:lstStyle/>
          <a:p>
            <a:r>
              <a:rPr lang="en-US" sz="5400" b="1" dirty="0" smtClean="0">
                <a:latin typeface="Segoe UI" panose="020B0502040204020203" pitchFamily="34" charset="0"/>
                <a:cs typeface="Segoe UI" panose="020B0502040204020203" pitchFamily="34" charset="0"/>
              </a:rPr>
              <a:t>/////</a:t>
            </a:r>
            <a:r>
              <a:rPr lang="en-US" sz="5400" dirty="0" smtClean="0">
                <a:latin typeface="Segoe UI" panose="020B0502040204020203" pitchFamily="34" charset="0"/>
                <a:cs typeface="Segoe UI" panose="020B0502040204020203" pitchFamily="34" charset="0"/>
              </a:rPr>
              <a:t>     </a:t>
            </a:r>
            <a:r>
              <a:rPr lang="en-US" sz="5400" b="1" dirty="0" smtClean="0">
                <a:latin typeface="Segoe UI" panose="020B0502040204020203" pitchFamily="34" charset="0"/>
                <a:cs typeface="Segoe UI" panose="020B0502040204020203" pitchFamily="34" charset="0"/>
              </a:rPr>
              <a:t>STUDENT HOUSING</a:t>
            </a:r>
            <a:r>
              <a:rPr lang="en-US" sz="5400" dirty="0" smtClean="0">
                <a:latin typeface="Segoe UI" panose="020B0502040204020203" pitchFamily="34" charset="0"/>
                <a:cs typeface="Segoe UI" panose="020B0502040204020203" pitchFamily="34" charset="0"/>
              </a:rPr>
              <a:t>     </a:t>
            </a:r>
            <a:r>
              <a:rPr lang="en-US" sz="5400" b="1" dirty="0" smtClean="0">
                <a:latin typeface="Segoe UI" panose="020B0502040204020203" pitchFamily="34" charset="0"/>
                <a:cs typeface="Segoe UI" panose="020B0502040204020203" pitchFamily="34" charset="0"/>
              </a:rPr>
              <a:t>/////</a:t>
            </a:r>
            <a:endParaRPr lang="en-US" sz="5400" b="1" dirty="0">
              <a:latin typeface="Segoe UI" panose="020B0502040204020203" pitchFamily="34" charset="0"/>
              <a:cs typeface="Segoe UI" panose="020B0502040204020203" pitchFamily="34" charset="0"/>
            </a:endParaRPr>
          </a:p>
        </p:txBody>
      </p:sp>
      <p:sp>
        <p:nvSpPr>
          <p:cNvPr id="3" name="Subtitle 2"/>
          <p:cNvSpPr>
            <a:spLocks noGrp="1"/>
          </p:cNvSpPr>
          <p:nvPr>
            <p:ph type="subTitle" idx="1"/>
          </p:nvPr>
        </p:nvSpPr>
        <p:spPr>
          <a:xfrm>
            <a:off x="393357" y="1843724"/>
            <a:ext cx="11405285" cy="4652275"/>
          </a:xfrm>
        </p:spPr>
        <p:txBody>
          <a:bodyPr>
            <a:normAutofit lnSpcReduction="10000"/>
          </a:bodyPr>
          <a:lstStyle/>
          <a:p>
            <a:pPr algn="l" fontAlgn="base"/>
            <a:r>
              <a:rPr lang="en-US" dirty="0" smtClean="0">
                <a:latin typeface="Segoe UI Black" panose="020B0A02040204020203" pitchFamily="34" charset="0"/>
                <a:ea typeface="Segoe UI Black" panose="020B0A02040204020203" pitchFamily="34" charset="0"/>
                <a:cs typeface="Segoe UI Black" panose="020B0A02040204020203" pitchFamily="34" charset="0"/>
              </a:rPr>
              <a:t>STUDENT HOUSING</a:t>
            </a:r>
            <a:endParaRPr lang="en-US" b="1" dirty="0">
              <a:latin typeface="Segoe UI Black" panose="020B0A02040204020203" pitchFamily="34" charset="0"/>
              <a:ea typeface="Segoe UI Black" panose="020B0A02040204020203" pitchFamily="34" charset="0"/>
              <a:cs typeface="Segoe UI Black" panose="020B0A02040204020203" pitchFamily="34" charset="0"/>
            </a:endParaRPr>
          </a:p>
          <a:p>
            <a:pPr algn="just"/>
            <a:r>
              <a:rPr lang="en-US" sz="1800" dirty="0">
                <a:latin typeface="Segoe UI" panose="020B0502040204020203" pitchFamily="34" charset="0"/>
                <a:cs typeface="Segoe UI" panose="020B0502040204020203" pitchFamily="34" charset="0"/>
              </a:rPr>
              <a:t>Vine School of Ministry and Vine Church are located in the city of Margate, in South Florida. Student housing is available for </a:t>
            </a:r>
            <a:r>
              <a:rPr lang="en-US" sz="1800" b="1" dirty="0">
                <a:latin typeface="Segoe UI" panose="020B0502040204020203" pitchFamily="34" charset="0"/>
                <a:cs typeface="Segoe UI" panose="020B0502040204020203" pitchFamily="34" charset="0"/>
              </a:rPr>
              <a:t>an additional fee</a:t>
            </a:r>
            <a:r>
              <a:rPr lang="en-US" sz="1800" dirty="0">
                <a:latin typeface="Segoe UI" panose="020B0502040204020203" pitchFamily="34" charset="0"/>
                <a:cs typeface="Segoe UI" panose="020B0502040204020203" pitchFamily="34" charset="0"/>
              </a:rPr>
              <a:t> </a:t>
            </a:r>
            <a:r>
              <a:rPr lang="en-US" sz="1800" b="1" dirty="0">
                <a:latin typeface="Segoe UI" panose="020B0502040204020203" pitchFamily="34" charset="0"/>
                <a:cs typeface="Segoe UI" panose="020B0502040204020203" pitchFamily="34" charset="0"/>
              </a:rPr>
              <a:t>based upon availability</a:t>
            </a:r>
            <a:r>
              <a:rPr lang="en-US" sz="1800" dirty="0">
                <a:latin typeface="Segoe UI" panose="020B0502040204020203" pitchFamily="34" charset="0"/>
                <a:cs typeface="Segoe UI" panose="020B0502040204020203" pitchFamily="34" charset="0"/>
              </a:rPr>
              <a:t>. Student housing provides the opportunity to have convenient living arrangements while attending Vine School of Ministry. Students are able to build strong relationships within the student housing community and gain the full experience of student life</a:t>
            </a:r>
            <a:r>
              <a:rPr lang="en-US" sz="1800" dirty="0" smtClean="0">
                <a:latin typeface="Segoe UI" panose="020B0502040204020203" pitchFamily="34" charset="0"/>
                <a:cs typeface="Segoe UI" panose="020B0502040204020203" pitchFamily="34" charset="0"/>
              </a:rPr>
              <a:t>.</a:t>
            </a:r>
          </a:p>
          <a:p>
            <a:pPr algn="just"/>
            <a:endParaRPr lang="en-US" sz="1600" dirty="0" smtClean="0">
              <a:latin typeface="Segoe UI" panose="020B0502040204020203" pitchFamily="34" charset="0"/>
              <a:cs typeface="Segoe UI" panose="020B0502040204020203" pitchFamily="34" charset="0"/>
            </a:endParaRPr>
          </a:p>
          <a:p>
            <a:pPr algn="l" fontAlgn="base"/>
            <a:r>
              <a:rPr lang="en-US" dirty="0" smtClean="0">
                <a:latin typeface="Segoe UI Black" panose="020B0A02040204020203" pitchFamily="34" charset="0"/>
                <a:ea typeface="Segoe UI Black" panose="020B0A02040204020203" pitchFamily="34" charset="0"/>
                <a:cs typeface="Segoe UI Black" panose="020B0A02040204020203" pitchFamily="34" charset="0"/>
              </a:rPr>
              <a:t>ADDITIONAL HOUSING FEE</a:t>
            </a:r>
            <a:endParaRPr lang="en-US" b="1" dirty="0" smtClean="0">
              <a:latin typeface="Segoe UI Black" panose="020B0A02040204020203" pitchFamily="34" charset="0"/>
              <a:ea typeface="Segoe UI Black" panose="020B0A02040204020203" pitchFamily="34" charset="0"/>
              <a:cs typeface="Segoe UI Black" panose="020B0A02040204020203" pitchFamily="34" charset="0"/>
            </a:endParaRPr>
          </a:p>
          <a:p>
            <a:pPr algn="l" fontAlgn="base"/>
            <a:r>
              <a:rPr lang="en-US" sz="1800" dirty="0" smtClean="0">
                <a:latin typeface="Segoe UI" panose="020B0502040204020203" pitchFamily="34" charset="0"/>
                <a:cs typeface="Segoe UI" panose="020B0502040204020203" pitchFamily="34" charset="0"/>
              </a:rPr>
              <a:t>Housing </a:t>
            </a:r>
            <a:r>
              <a:rPr lang="en-US" sz="1800" dirty="0">
                <a:latin typeface="Segoe UI" panose="020B0502040204020203" pitchFamily="34" charset="0"/>
                <a:cs typeface="Segoe UI" panose="020B0502040204020203" pitchFamily="34" charset="0"/>
              </a:rPr>
              <a:t>fee is $4,200/Year or </a:t>
            </a:r>
            <a:r>
              <a:rPr lang="en-US" sz="1800" dirty="0" smtClean="0">
                <a:latin typeface="Segoe UI" panose="020B0502040204020203" pitchFamily="34" charset="0"/>
                <a:cs typeface="Segoe UI" panose="020B0502040204020203" pitchFamily="34" charset="0"/>
              </a:rPr>
              <a:t>$350/</a:t>
            </a:r>
            <a:r>
              <a:rPr lang="en-US" sz="1800" dirty="0" err="1" smtClean="0">
                <a:latin typeface="Segoe UI" panose="020B0502040204020203" pitchFamily="34" charset="0"/>
                <a:cs typeface="Segoe UI" panose="020B0502040204020203" pitchFamily="34" charset="0"/>
              </a:rPr>
              <a:t>mo</a:t>
            </a:r>
            <a:r>
              <a:rPr lang="en-US" sz="1800" dirty="0" smtClean="0">
                <a:latin typeface="Segoe UI" panose="020B0502040204020203" pitchFamily="34" charset="0"/>
                <a:cs typeface="Segoe UI" panose="020B0502040204020203" pitchFamily="34" charset="0"/>
              </a:rPr>
              <a:t> for 12 mos.*</a:t>
            </a:r>
          </a:p>
          <a:p>
            <a:pPr algn="l" fontAlgn="base"/>
            <a:endParaRPr lang="en-US" sz="1800" dirty="0">
              <a:latin typeface="Segoe UI" panose="020B0502040204020203" pitchFamily="34" charset="0"/>
              <a:cs typeface="Segoe UI" panose="020B0502040204020203" pitchFamily="34" charset="0"/>
            </a:endParaRPr>
          </a:p>
          <a:p>
            <a:pPr algn="l" fontAlgn="base"/>
            <a:r>
              <a:rPr lang="en-US" sz="1400" i="1" dirty="0">
                <a:latin typeface="Segoe UI" panose="020B0502040204020203" pitchFamily="34" charset="0"/>
                <a:cs typeface="Segoe UI" panose="020B0502040204020203" pitchFamily="34" charset="0"/>
              </a:rPr>
              <a:t>*Not including the tuition </a:t>
            </a:r>
            <a:r>
              <a:rPr lang="en-US" sz="1400" i="1" dirty="0" smtClean="0">
                <a:latin typeface="Segoe UI" panose="020B0502040204020203" pitchFamily="34" charset="0"/>
                <a:cs typeface="Segoe UI" panose="020B0502040204020203" pitchFamily="34" charset="0"/>
              </a:rPr>
              <a:t>fee,</a:t>
            </a:r>
          </a:p>
          <a:p>
            <a:pPr algn="l" fontAlgn="base"/>
            <a:endParaRPr lang="en-US" sz="1200" dirty="0" smtClean="0">
              <a:latin typeface="Segoe UI" panose="020B0502040204020203" pitchFamily="34" charset="0"/>
              <a:cs typeface="Segoe UI" panose="020B0502040204020203" pitchFamily="34" charset="0"/>
            </a:endParaRPr>
          </a:p>
          <a:p>
            <a:pPr algn="l" fontAlgn="base"/>
            <a:r>
              <a:rPr lang="en-US" dirty="0" smtClean="0">
                <a:latin typeface="Segoe UI Black" panose="020B0A02040204020203" pitchFamily="34" charset="0"/>
                <a:ea typeface="Segoe UI Black" panose="020B0A02040204020203" pitchFamily="34" charset="0"/>
                <a:cs typeface="Segoe UI Black" panose="020B0A02040204020203" pitchFamily="34" charset="0"/>
              </a:rPr>
              <a:t>DOES NOT INCLUDE</a:t>
            </a:r>
            <a:endParaRPr lang="en-US" b="1" dirty="0" smtClean="0">
              <a:latin typeface="Segoe UI Black" panose="020B0A02040204020203" pitchFamily="34" charset="0"/>
              <a:ea typeface="Segoe UI Black" panose="020B0A02040204020203" pitchFamily="34" charset="0"/>
              <a:cs typeface="Segoe UI Black" panose="020B0A02040204020203" pitchFamily="34" charset="0"/>
            </a:endParaRPr>
          </a:p>
          <a:p>
            <a:pPr algn="just"/>
            <a:r>
              <a:rPr lang="en-US" sz="1800" dirty="0">
                <a:latin typeface="Segoe UI" panose="020B0502040204020203" pitchFamily="34" charset="0"/>
                <a:cs typeface="Segoe UI" panose="020B0502040204020203" pitchFamily="34" charset="0"/>
              </a:rPr>
              <a:t>It is important to know that the additional student housing fee </a:t>
            </a:r>
            <a:r>
              <a:rPr lang="en-US" sz="1800" b="1" dirty="0">
                <a:latin typeface="Segoe UI" panose="020B0502040204020203" pitchFamily="34" charset="0"/>
                <a:cs typeface="Segoe UI" panose="020B0502040204020203" pitchFamily="34" charset="0"/>
              </a:rPr>
              <a:t>does not</a:t>
            </a:r>
            <a:r>
              <a:rPr lang="en-US" sz="1800" dirty="0">
                <a:latin typeface="Segoe UI" panose="020B0502040204020203" pitchFamily="34" charset="0"/>
                <a:cs typeface="Segoe UI" panose="020B0502040204020203" pitchFamily="34" charset="0"/>
              </a:rPr>
              <a:t> cover any food </a:t>
            </a:r>
            <a:r>
              <a:rPr lang="en-US" sz="1800" dirty="0" smtClean="0">
                <a:latin typeface="Segoe UI" panose="020B0502040204020203" pitchFamily="34" charset="0"/>
                <a:cs typeface="Segoe UI" panose="020B0502040204020203" pitchFamily="34" charset="0"/>
              </a:rPr>
              <a:t>expenses, furniture (except for a bunk bed and mattress) </a:t>
            </a:r>
            <a:r>
              <a:rPr lang="en-US" sz="1800" dirty="0">
                <a:latin typeface="Segoe UI" panose="020B0502040204020203" pitchFamily="34" charset="0"/>
                <a:cs typeface="Segoe UI" panose="020B0502040204020203" pitchFamily="34" charset="0"/>
              </a:rPr>
              <a:t>or toiletries needed accordingly. Each student is fully responsible for his/her </a:t>
            </a:r>
            <a:r>
              <a:rPr lang="en-US" sz="1800" dirty="0" smtClean="0">
                <a:latin typeface="Segoe UI" panose="020B0502040204020203" pitchFamily="34" charset="0"/>
                <a:cs typeface="Segoe UI" panose="020B0502040204020203" pitchFamily="34" charset="0"/>
              </a:rPr>
              <a:t>self.</a:t>
            </a:r>
            <a:endParaRPr lang="en-US" sz="2000" dirty="0">
              <a:latin typeface="Segoe UI" panose="020B0502040204020203" pitchFamily="34" charset="0"/>
              <a:cs typeface="Segoe UI" panose="020B0502040204020203"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8838" y="6133999"/>
            <a:ext cx="2953162" cy="724001"/>
          </a:xfrm>
          <a:prstGeom prst="rect">
            <a:avLst/>
          </a:prstGeom>
        </p:spPr>
      </p:pic>
    </p:spTree>
    <p:extLst>
      <p:ext uri="{BB962C8B-B14F-4D97-AF65-F5344CB8AC3E}">
        <p14:creationId xmlns:p14="http://schemas.microsoft.com/office/powerpoint/2010/main" val="331010731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5351"/>
            <a:ext cx="12192000" cy="976828"/>
          </a:xfrm>
        </p:spPr>
        <p:txBody>
          <a:bodyPr>
            <a:noAutofit/>
          </a:bodyPr>
          <a:lstStyle/>
          <a:p>
            <a:r>
              <a:rPr lang="en-US" sz="5400" b="1" dirty="0" smtClean="0">
                <a:latin typeface="Segoe UI" panose="020B0502040204020203" pitchFamily="34" charset="0"/>
                <a:cs typeface="Segoe UI" panose="020B0502040204020203" pitchFamily="34" charset="0"/>
              </a:rPr>
              <a:t>/////</a:t>
            </a:r>
            <a:r>
              <a:rPr lang="en-US" sz="5400" dirty="0" smtClean="0">
                <a:latin typeface="Segoe UI" panose="020B0502040204020203" pitchFamily="34" charset="0"/>
                <a:cs typeface="Segoe UI" panose="020B0502040204020203" pitchFamily="34" charset="0"/>
              </a:rPr>
              <a:t>     </a:t>
            </a:r>
            <a:r>
              <a:rPr lang="en-US" sz="5400" b="1" dirty="0" smtClean="0">
                <a:latin typeface="Segoe UI" panose="020B0502040204020203" pitchFamily="34" charset="0"/>
                <a:cs typeface="Segoe UI" panose="020B0502040204020203" pitchFamily="34" charset="0"/>
              </a:rPr>
              <a:t>STUDENT HOUSING</a:t>
            </a:r>
            <a:r>
              <a:rPr lang="en-US" sz="5400" dirty="0" smtClean="0">
                <a:latin typeface="Segoe UI" panose="020B0502040204020203" pitchFamily="34" charset="0"/>
                <a:cs typeface="Segoe UI" panose="020B0502040204020203" pitchFamily="34" charset="0"/>
              </a:rPr>
              <a:t>     </a:t>
            </a:r>
            <a:r>
              <a:rPr lang="en-US" sz="5400" b="1" dirty="0" smtClean="0">
                <a:latin typeface="Segoe UI" panose="020B0502040204020203" pitchFamily="34" charset="0"/>
                <a:cs typeface="Segoe UI" panose="020B0502040204020203" pitchFamily="34" charset="0"/>
              </a:rPr>
              <a:t>/////</a:t>
            </a:r>
            <a:endParaRPr lang="en-US" sz="5400" b="1" dirty="0">
              <a:latin typeface="Segoe UI" panose="020B0502040204020203" pitchFamily="34" charset="0"/>
              <a:cs typeface="Segoe UI" panose="020B0502040204020203" pitchFamily="34" charset="0"/>
            </a:endParaRPr>
          </a:p>
        </p:txBody>
      </p:sp>
      <p:sp>
        <p:nvSpPr>
          <p:cNvPr id="3" name="Subtitle 2"/>
          <p:cNvSpPr>
            <a:spLocks noGrp="1"/>
          </p:cNvSpPr>
          <p:nvPr>
            <p:ph type="subTitle" idx="1"/>
          </p:nvPr>
        </p:nvSpPr>
        <p:spPr>
          <a:xfrm>
            <a:off x="393358" y="1724262"/>
            <a:ext cx="5241324" cy="392849"/>
          </a:xfrm>
        </p:spPr>
        <p:txBody>
          <a:bodyPr>
            <a:normAutofit lnSpcReduction="10000"/>
          </a:bodyPr>
          <a:lstStyle/>
          <a:p>
            <a:pPr algn="l" fontAlgn="base"/>
            <a:r>
              <a:rPr lang="en-US" dirty="0" smtClean="0">
                <a:latin typeface="Segoe UI Black" panose="020B0A02040204020203" pitchFamily="34" charset="0"/>
                <a:ea typeface="Segoe UI Black" panose="020B0A02040204020203" pitchFamily="34" charset="0"/>
                <a:cs typeface="Segoe UI Black" panose="020B0A02040204020203" pitchFamily="34" charset="0"/>
              </a:rPr>
              <a:t>BLUE ISLE APARTMENTS</a:t>
            </a:r>
          </a:p>
          <a:p>
            <a:pPr algn="l" fontAlgn="base"/>
            <a:endParaRPr lang="en-US" sz="2000" dirty="0">
              <a:latin typeface="Segoe UI Black" panose="020B0A02040204020203" pitchFamily="34" charset="0"/>
              <a:ea typeface="Segoe UI Black" panose="020B0A02040204020203" pitchFamily="34" charset="0"/>
              <a:cs typeface="Segoe UI Black" panose="020B0A02040204020203" pitchFamily="34" charset="0"/>
            </a:endParaRPr>
          </a:p>
          <a:p>
            <a:pPr algn="l" fontAlgn="base"/>
            <a:endParaRPr lang="en-US" sz="2000" dirty="0" smtClean="0">
              <a:latin typeface="Segoe UI Black" panose="020B0A02040204020203" pitchFamily="34" charset="0"/>
              <a:ea typeface="Segoe UI Black" panose="020B0A02040204020203" pitchFamily="34" charset="0"/>
              <a:cs typeface="Segoe UI Black" panose="020B0A02040204020203" pitchFamily="34" charset="0"/>
            </a:endParaRPr>
          </a:p>
          <a:p>
            <a:pPr algn="l" fontAlgn="base"/>
            <a:endParaRPr lang="en-US" sz="2000" dirty="0">
              <a:latin typeface="Segoe UI Black" panose="020B0A02040204020203" pitchFamily="34" charset="0"/>
              <a:ea typeface="Segoe UI Black" panose="020B0A02040204020203" pitchFamily="34" charset="0"/>
              <a:cs typeface="Segoe UI Black" panose="020B0A02040204020203" pitchFamily="34" charset="0"/>
            </a:endParaRPr>
          </a:p>
          <a:p>
            <a:pPr algn="l" fontAlgn="base"/>
            <a:endParaRPr lang="en-US" sz="2000" dirty="0" smtClean="0">
              <a:latin typeface="Segoe UI Black" panose="020B0A02040204020203" pitchFamily="34" charset="0"/>
              <a:ea typeface="Segoe UI Black" panose="020B0A02040204020203" pitchFamily="34" charset="0"/>
              <a:cs typeface="Segoe UI Black" panose="020B0A02040204020203" pitchFamily="34" charset="0"/>
            </a:endParaRPr>
          </a:p>
          <a:p>
            <a:pPr algn="l" fontAlgn="base"/>
            <a:endParaRPr lang="en-US" sz="2000" dirty="0">
              <a:latin typeface="Segoe UI Black" panose="020B0A02040204020203" pitchFamily="34" charset="0"/>
              <a:ea typeface="Segoe UI Black" panose="020B0A02040204020203" pitchFamily="34" charset="0"/>
              <a:cs typeface="Segoe UI Black" panose="020B0A02040204020203" pitchFamily="34" charset="0"/>
            </a:endParaRPr>
          </a:p>
          <a:p>
            <a:pPr algn="l" fontAlgn="base"/>
            <a:endParaRPr lang="en-US" sz="2000" dirty="0">
              <a:latin typeface="Segoe UI Black" panose="020B0A02040204020203" pitchFamily="34" charset="0"/>
              <a:ea typeface="Segoe UI Black" panose="020B0A02040204020203" pitchFamily="34" charset="0"/>
              <a:cs typeface="Segoe UI Black" panose="020B0A02040204020203" pitchFamily="34" charset="0"/>
            </a:endParaRPr>
          </a:p>
        </p:txBody>
      </p:sp>
      <p:sp>
        <p:nvSpPr>
          <p:cNvPr id="5" name="Subtitle 2"/>
          <p:cNvSpPr txBox="1">
            <a:spLocks/>
          </p:cNvSpPr>
          <p:nvPr/>
        </p:nvSpPr>
        <p:spPr>
          <a:xfrm>
            <a:off x="393358" y="4174253"/>
            <a:ext cx="6291648" cy="89535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fontAlgn="base"/>
            <a:r>
              <a:rPr lang="en-US" dirty="0" smtClean="0">
                <a:latin typeface="Segoe UI Black" panose="020B0A02040204020203" pitchFamily="34" charset="0"/>
                <a:ea typeface="Segoe UI Black" panose="020B0A02040204020203" pitchFamily="34" charset="0"/>
                <a:cs typeface="Segoe UI Black" panose="020B0A02040204020203" pitchFamily="34" charset="0"/>
              </a:rPr>
              <a:t>LAKES OF MARGATE APARTMENT HOMES</a:t>
            </a:r>
          </a:p>
          <a:p>
            <a:pPr algn="l" fontAlgn="base"/>
            <a:endParaRPr lang="en-US" sz="2000" dirty="0" smtClean="0">
              <a:latin typeface="Segoe UI Black" panose="020B0A02040204020203" pitchFamily="34" charset="0"/>
              <a:ea typeface="Segoe UI Black" panose="020B0A02040204020203" pitchFamily="34" charset="0"/>
              <a:cs typeface="Segoe UI Black" panose="020B0A02040204020203" pitchFamily="34" charset="0"/>
            </a:endParaRPr>
          </a:p>
          <a:p>
            <a:pPr algn="l" fontAlgn="base"/>
            <a:endParaRPr lang="en-US" sz="2000" dirty="0" smtClean="0">
              <a:latin typeface="Segoe UI Black" panose="020B0A02040204020203" pitchFamily="34" charset="0"/>
              <a:ea typeface="Segoe UI Black" panose="020B0A02040204020203" pitchFamily="34" charset="0"/>
              <a:cs typeface="Segoe UI Black" panose="020B0A02040204020203" pitchFamily="34" charset="0"/>
            </a:endParaRPr>
          </a:p>
          <a:p>
            <a:pPr algn="l" fontAlgn="base"/>
            <a:endParaRPr lang="en-US" sz="2000" dirty="0" smtClean="0">
              <a:latin typeface="Segoe UI Black" panose="020B0A02040204020203" pitchFamily="34" charset="0"/>
              <a:ea typeface="Segoe UI Black" panose="020B0A02040204020203" pitchFamily="34" charset="0"/>
              <a:cs typeface="Segoe UI Black" panose="020B0A02040204020203" pitchFamily="34" charset="0"/>
            </a:endParaRPr>
          </a:p>
          <a:p>
            <a:pPr algn="l" fontAlgn="base"/>
            <a:endParaRPr lang="en-US" sz="2000" dirty="0" smtClean="0">
              <a:latin typeface="Segoe UI Black" panose="020B0A02040204020203" pitchFamily="34" charset="0"/>
              <a:ea typeface="Segoe UI Black" panose="020B0A02040204020203" pitchFamily="34" charset="0"/>
              <a:cs typeface="Segoe UI Black" panose="020B0A02040204020203" pitchFamily="34" charset="0"/>
            </a:endParaRPr>
          </a:p>
          <a:p>
            <a:pPr algn="l" fontAlgn="base"/>
            <a:endParaRPr lang="en-US" sz="2000" dirty="0" smtClean="0">
              <a:latin typeface="Segoe UI Black" panose="020B0A02040204020203" pitchFamily="34" charset="0"/>
              <a:ea typeface="Segoe UI Black" panose="020B0A02040204020203" pitchFamily="34" charset="0"/>
              <a:cs typeface="Segoe UI Black" panose="020B0A02040204020203" pitchFamily="34" charset="0"/>
            </a:endParaRPr>
          </a:p>
          <a:p>
            <a:pPr algn="l" fontAlgn="base"/>
            <a:endParaRPr lang="en-US" sz="2000" dirty="0">
              <a:latin typeface="Segoe UI Black" panose="020B0A02040204020203" pitchFamily="34" charset="0"/>
              <a:ea typeface="Segoe UI Black" panose="020B0A02040204020203" pitchFamily="34" charset="0"/>
              <a:cs typeface="Segoe UI Black" panose="020B0A02040204020203"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213" y="2236573"/>
            <a:ext cx="2745258" cy="1544832"/>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0742" y="2236573"/>
            <a:ext cx="2745258" cy="1544831"/>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09271" y="2236573"/>
            <a:ext cx="2745258" cy="1544831"/>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067800" y="2236573"/>
            <a:ext cx="2745258" cy="1544831"/>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92213" y="5069922"/>
            <a:ext cx="2745258" cy="1544207"/>
          </a:xfrm>
          <a:prstGeom prst="rect">
            <a:avLst/>
          </a:prstGeom>
        </p:spPr>
      </p:pic>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385945" y="5066130"/>
            <a:ext cx="2674852" cy="1544831"/>
          </a:xfrm>
          <a:prstGeom prst="rect">
            <a:avLst/>
          </a:prstGeom>
        </p:spPr>
      </p:pic>
      <p:pic>
        <p:nvPicPr>
          <p:cNvPr id="12" name="Pictur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209956" y="5069610"/>
            <a:ext cx="2743887" cy="1544831"/>
          </a:xfrm>
          <a:prstGeom prst="rect">
            <a:avLst/>
          </a:prstGeom>
        </p:spPr>
      </p:pic>
      <p:pic>
        <p:nvPicPr>
          <p:cNvPr id="13" name="Picture 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103002" y="5069610"/>
            <a:ext cx="2710056" cy="1544831"/>
          </a:xfrm>
          <a:prstGeom prst="rect">
            <a:avLst/>
          </a:prstGeom>
        </p:spPr>
      </p:pic>
    </p:spTree>
    <p:extLst>
      <p:ext uri="{BB962C8B-B14F-4D97-AF65-F5344CB8AC3E}">
        <p14:creationId xmlns:p14="http://schemas.microsoft.com/office/powerpoint/2010/main" val="144991420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5351"/>
            <a:ext cx="9144000" cy="976828"/>
          </a:xfrm>
        </p:spPr>
        <p:txBody>
          <a:bodyPr>
            <a:normAutofit/>
          </a:bodyPr>
          <a:lstStyle/>
          <a:p>
            <a:r>
              <a:rPr lang="en-US" sz="5400" b="1" dirty="0" smtClean="0">
                <a:latin typeface="Segoe UI" panose="020B0502040204020203" pitchFamily="34" charset="0"/>
                <a:cs typeface="Segoe UI" panose="020B0502040204020203" pitchFamily="34" charset="0"/>
              </a:rPr>
              <a:t>/////</a:t>
            </a:r>
            <a:r>
              <a:rPr lang="en-US" sz="5400" dirty="0" smtClean="0">
                <a:latin typeface="Segoe UI" panose="020B0502040204020203" pitchFamily="34" charset="0"/>
                <a:cs typeface="Segoe UI" panose="020B0502040204020203" pitchFamily="34" charset="0"/>
              </a:rPr>
              <a:t>     </a:t>
            </a:r>
            <a:r>
              <a:rPr lang="en-US" sz="5400" b="1" dirty="0" smtClean="0">
                <a:latin typeface="Segoe UI" panose="020B0502040204020203" pitchFamily="34" charset="0"/>
                <a:cs typeface="Segoe UI" panose="020B0502040204020203" pitchFamily="34" charset="0"/>
              </a:rPr>
              <a:t>TUITION</a:t>
            </a:r>
            <a:r>
              <a:rPr lang="en-US" sz="5400" dirty="0" smtClean="0">
                <a:latin typeface="Segoe UI" panose="020B0502040204020203" pitchFamily="34" charset="0"/>
                <a:cs typeface="Segoe UI" panose="020B0502040204020203" pitchFamily="34" charset="0"/>
              </a:rPr>
              <a:t>     </a:t>
            </a:r>
            <a:r>
              <a:rPr lang="en-US" sz="5400" b="1" dirty="0" smtClean="0">
                <a:latin typeface="Segoe UI" panose="020B0502040204020203" pitchFamily="34" charset="0"/>
                <a:cs typeface="Segoe UI" panose="020B0502040204020203" pitchFamily="34" charset="0"/>
              </a:rPr>
              <a:t>/////</a:t>
            </a:r>
            <a:endParaRPr lang="en-US" sz="5400" b="1" dirty="0">
              <a:latin typeface="Segoe UI" panose="020B0502040204020203" pitchFamily="34" charset="0"/>
              <a:cs typeface="Segoe UI" panose="020B0502040204020203" pitchFamily="34" charset="0"/>
            </a:endParaRPr>
          </a:p>
        </p:txBody>
      </p:sp>
      <p:sp>
        <p:nvSpPr>
          <p:cNvPr id="3" name="Subtitle 2"/>
          <p:cNvSpPr>
            <a:spLocks noGrp="1"/>
          </p:cNvSpPr>
          <p:nvPr>
            <p:ph type="subTitle" idx="1"/>
          </p:nvPr>
        </p:nvSpPr>
        <p:spPr>
          <a:xfrm>
            <a:off x="393357" y="1668162"/>
            <a:ext cx="11405285" cy="5000831"/>
          </a:xfrm>
        </p:spPr>
        <p:txBody>
          <a:bodyPr numCol="2">
            <a:normAutofit/>
          </a:bodyPr>
          <a:lstStyle/>
          <a:p>
            <a:pPr algn="l" fontAlgn="base"/>
            <a:r>
              <a:rPr lang="en-US" sz="2600" dirty="0" smtClean="0">
                <a:latin typeface="Segoe UI Black" panose="020B0A02040204020203" pitchFamily="34" charset="0"/>
                <a:ea typeface="Segoe UI Black" panose="020B0A02040204020203" pitchFamily="34" charset="0"/>
                <a:cs typeface="Segoe UI Black" panose="020B0A02040204020203" pitchFamily="34" charset="0"/>
              </a:rPr>
              <a:t>TUITION INFO</a:t>
            </a:r>
            <a:endParaRPr lang="en-US" sz="2600" b="1" dirty="0">
              <a:latin typeface="Segoe UI Black" panose="020B0A02040204020203" pitchFamily="34" charset="0"/>
              <a:ea typeface="Segoe UI Black" panose="020B0A02040204020203" pitchFamily="34" charset="0"/>
              <a:cs typeface="Segoe UI Black" panose="020B0A02040204020203" pitchFamily="34" charset="0"/>
            </a:endParaRPr>
          </a:p>
          <a:p>
            <a:pPr algn="just" fontAlgn="base"/>
            <a:r>
              <a:rPr lang="en-US" sz="1900" dirty="0" smtClean="0">
                <a:latin typeface="Segoe UI" panose="020B0502040204020203" pitchFamily="34" charset="0"/>
                <a:cs typeface="Segoe UI" panose="020B0502040204020203" pitchFamily="34" charset="0"/>
              </a:rPr>
              <a:t>*VSM Full-Time Tuition </a:t>
            </a:r>
            <a:r>
              <a:rPr lang="en-US" sz="1900" dirty="0">
                <a:latin typeface="Segoe UI" panose="020B0502040204020203" pitchFamily="34" charset="0"/>
                <a:cs typeface="Segoe UI" panose="020B0502040204020203" pitchFamily="34" charset="0"/>
              </a:rPr>
              <a:t>is $3,000/Year or </a:t>
            </a:r>
            <a:r>
              <a:rPr lang="en-US" sz="1900" dirty="0" smtClean="0">
                <a:latin typeface="Segoe UI" panose="020B0502040204020203" pitchFamily="34" charset="0"/>
                <a:cs typeface="Segoe UI" panose="020B0502040204020203" pitchFamily="34" charset="0"/>
              </a:rPr>
              <a:t>$250/</a:t>
            </a:r>
            <a:r>
              <a:rPr lang="en-US" sz="1900" dirty="0" err="1" smtClean="0">
                <a:latin typeface="Segoe UI" panose="020B0502040204020203" pitchFamily="34" charset="0"/>
                <a:cs typeface="Segoe UI" panose="020B0502040204020203" pitchFamily="34" charset="0"/>
              </a:rPr>
              <a:t>mo</a:t>
            </a:r>
            <a:r>
              <a:rPr lang="en-US" sz="1900" dirty="0" smtClean="0">
                <a:latin typeface="Segoe UI" panose="020B0502040204020203" pitchFamily="34" charset="0"/>
                <a:cs typeface="Segoe UI" panose="020B0502040204020203" pitchFamily="34" charset="0"/>
              </a:rPr>
              <a:t> for 12 mos.</a:t>
            </a:r>
          </a:p>
          <a:p>
            <a:pPr algn="just" fontAlgn="base"/>
            <a:r>
              <a:rPr lang="en-US" sz="1900" dirty="0">
                <a:latin typeface="Segoe UI" panose="020B0502040204020203" pitchFamily="34" charset="0"/>
                <a:cs typeface="Segoe UI" panose="020B0502040204020203" pitchFamily="34" charset="0"/>
              </a:rPr>
              <a:t>*VSM </a:t>
            </a:r>
            <a:r>
              <a:rPr lang="en-US" sz="1900" dirty="0" smtClean="0">
                <a:latin typeface="Segoe UI" panose="020B0502040204020203" pitchFamily="34" charset="0"/>
                <a:cs typeface="Segoe UI" panose="020B0502040204020203" pitchFamily="34" charset="0"/>
              </a:rPr>
              <a:t>Part-Time </a:t>
            </a:r>
            <a:r>
              <a:rPr lang="en-US" sz="1900" dirty="0">
                <a:latin typeface="Segoe UI" panose="020B0502040204020203" pitchFamily="34" charset="0"/>
                <a:cs typeface="Segoe UI" panose="020B0502040204020203" pitchFamily="34" charset="0"/>
              </a:rPr>
              <a:t>Tuition is </a:t>
            </a:r>
            <a:r>
              <a:rPr lang="en-US" sz="1900" dirty="0" smtClean="0">
                <a:latin typeface="Segoe UI" panose="020B0502040204020203" pitchFamily="34" charset="0"/>
                <a:cs typeface="Segoe UI" panose="020B0502040204020203" pitchFamily="34" charset="0"/>
              </a:rPr>
              <a:t>$1,200/Year </a:t>
            </a:r>
            <a:r>
              <a:rPr lang="en-US" sz="1900" dirty="0">
                <a:latin typeface="Segoe UI" panose="020B0502040204020203" pitchFamily="34" charset="0"/>
                <a:cs typeface="Segoe UI" panose="020B0502040204020203" pitchFamily="34" charset="0"/>
              </a:rPr>
              <a:t>or </a:t>
            </a:r>
            <a:r>
              <a:rPr lang="en-US" sz="1900" dirty="0" smtClean="0">
                <a:latin typeface="Segoe UI" panose="020B0502040204020203" pitchFamily="34" charset="0"/>
                <a:cs typeface="Segoe UI" panose="020B0502040204020203" pitchFamily="34" charset="0"/>
              </a:rPr>
              <a:t>$100</a:t>
            </a:r>
            <a:r>
              <a:rPr lang="en-US" sz="1900" dirty="0">
                <a:latin typeface="Segoe UI" panose="020B0502040204020203" pitchFamily="34" charset="0"/>
                <a:cs typeface="Segoe UI" panose="020B0502040204020203" pitchFamily="34" charset="0"/>
              </a:rPr>
              <a:t>/</a:t>
            </a:r>
            <a:r>
              <a:rPr lang="en-US" sz="1900" dirty="0" err="1">
                <a:latin typeface="Segoe UI" panose="020B0502040204020203" pitchFamily="34" charset="0"/>
                <a:cs typeface="Segoe UI" panose="020B0502040204020203" pitchFamily="34" charset="0"/>
              </a:rPr>
              <a:t>mo</a:t>
            </a:r>
            <a:r>
              <a:rPr lang="en-US" sz="1900" dirty="0">
                <a:latin typeface="Segoe UI" panose="020B0502040204020203" pitchFamily="34" charset="0"/>
                <a:cs typeface="Segoe UI" panose="020B0502040204020203" pitchFamily="34" charset="0"/>
              </a:rPr>
              <a:t> for 12 mos</a:t>
            </a:r>
            <a:r>
              <a:rPr lang="en-US" sz="1900" dirty="0" smtClean="0">
                <a:latin typeface="Segoe UI" panose="020B0502040204020203" pitchFamily="34" charset="0"/>
                <a:cs typeface="Segoe UI" panose="020B0502040204020203" pitchFamily="34" charset="0"/>
              </a:rPr>
              <a:t>.</a:t>
            </a:r>
            <a:endParaRPr lang="en-US" sz="1900" dirty="0">
              <a:latin typeface="Segoe UI" panose="020B0502040204020203" pitchFamily="34" charset="0"/>
              <a:cs typeface="Segoe UI" panose="020B0502040204020203" pitchFamily="34" charset="0"/>
            </a:endParaRPr>
          </a:p>
          <a:p>
            <a:pPr algn="just" fontAlgn="base"/>
            <a:r>
              <a:rPr lang="en-US" sz="1900" dirty="0" smtClean="0">
                <a:latin typeface="Segoe UI" panose="020B0502040204020203" pitchFamily="34" charset="0"/>
                <a:cs typeface="Segoe UI" panose="020B0502040204020203" pitchFamily="34" charset="0"/>
              </a:rPr>
              <a:t>​​Full Seminary Package is ONLY $600/</a:t>
            </a:r>
            <a:r>
              <a:rPr lang="en-US" sz="1900" dirty="0" err="1" smtClean="0">
                <a:latin typeface="Segoe UI" panose="020B0502040204020203" pitchFamily="34" charset="0"/>
                <a:cs typeface="Segoe UI" panose="020B0502040204020203" pitchFamily="34" charset="0"/>
              </a:rPr>
              <a:t>mo</a:t>
            </a:r>
            <a:r>
              <a:rPr lang="en-US" sz="1900" dirty="0" smtClean="0">
                <a:latin typeface="Segoe UI" panose="020B0502040204020203" pitchFamily="34" charset="0"/>
                <a:cs typeface="Segoe UI" panose="020B0502040204020203" pitchFamily="34" charset="0"/>
              </a:rPr>
              <a:t> for 12 mos.</a:t>
            </a:r>
          </a:p>
          <a:p>
            <a:pPr algn="just" fontAlgn="base"/>
            <a:endParaRPr lang="en-US" sz="1900" dirty="0" smtClean="0">
              <a:latin typeface="Segoe UI" panose="020B0502040204020203" pitchFamily="34" charset="0"/>
              <a:cs typeface="Segoe UI" panose="020B0502040204020203" pitchFamily="34" charset="0"/>
            </a:endParaRPr>
          </a:p>
          <a:p>
            <a:pPr algn="just" fontAlgn="base"/>
            <a:r>
              <a:rPr lang="en-US" sz="1600" dirty="0" smtClean="0">
                <a:latin typeface="Segoe UI" panose="020B0502040204020203" pitchFamily="34" charset="0"/>
                <a:cs typeface="Segoe UI" panose="020B0502040204020203" pitchFamily="34" charset="0"/>
              </a:rPr>
              <a:t>Tuition is to be paid electronically every first Tuesday of</a:t>
            </a:r>
          </a:p>
          <a:p>
            <a:pPr algn="just" fontAlgn="base"/>
            <a:r>
              <a:rPr lang="en-US" sz="1600" dirty="0" smtClean="0">
                <a:latin typeface="Segoe UI" panose="020B0502040204020203" pitchFamily="34" charset="0"/>
                <a:cs typeface="Segoe UI" panose="020B0502040204020203" pitchFamily="34" charset="0"/>
              </a:rPr>
              <a:t>the month. Please ask us about our marital discounts.</a:t>
            </a:r>
            <a:endParaRPr lang="en-US" sz="1600" dirty="0">
              <a:latin typeface="Segoe UI" panose="020B0502040204020203" pitchFamily="34" charset="0"/>
              <a:cs typeface="Segoe UI" panose="020B0502040204020203" pitchFamily="34" charset="0"/>
            </a:endParaRPr>
          </a:p>
          <a:p>
            <a:pPr algn="just" fontAlgn="base"/>
            <a:endParaRPr lang="en-US" sz="1900" dirty="0">
              <a:latin typeface="Segoe UI" panose="020B0502040204020203" pitchFamily="34" charset="0"/>
              <a:cs typeface="Segoe UI" panose="020B0502040204020203" pitchFamily="34" charset="0"/>
            </a:endParaRPr>
          </a:p>
          <a:p>
            <a:pPr algn="just" fontAlgn="base"/>
            <a:r>
              <a:rPr lang="en-US" sz="1500" i="1" dirty="0">
                <a:latin typeface="Segoe UI" panose="020B0502040204020203" pitchFamily="34" charset="0"/>
                <a:cs typeface="Segoe UI" panose="020B0502040204020203" pitchFamily="34" charset="0"/>
              </a:rPr>
              <a:t>*Not including </a:t>
            </a:r>
            <a:r>
              <a:rPr lang="en-US" sz="1500" i="1" dirty="0" smtClean="0">
                <a:latin typeface="Segoe UI" panose="020B0502040204020203" pitchFamily="34" charset="0"/>
                <a:cs typeface="Segoe UI" panose="020B0502040204020203" pitchFamily="34" charset="0"/>
              </a:rPr>
              <a:t>additional housing fee.</a:t>
            </a:r>
            <a:endParaRPr lang="en-US" sz="1500" dirty="0">
              <a:latin typeface="Segoe UI" panose="020B0502040204020203" pitchFamily="34" charset="0"/>
              <a:cs typeface="Segoe UI" panose="020B0502040204020203" pitchFamily="34" charset="0"/>
            </a:endParaRPr>
          </a:p>
          <a:p>
            <a:pPr algn="just"/>
            <a:endParaRPr lang="en-US" sz="1600" dirty="0" smtClean="0">
              <a:latin typeface="Segoe UI" panose="020B0502040204020203" pitchFamily="34" charset="0"/>
              <a:cs typeface="Segoe UI" panose="020B0502040204020203" pitchFamily="34" charset="0"/>
            </a:endParaRPr>
          </a:p>
          <a:p>
            <a:pPr algn="just"/>
            <a:endParaRPr lang="en-US" sz="1600" dirty="0">
              <a:latin typeface="Segoe UI" panose="020B0502040204020203" pitchFamily="34" charset="0"/>
              <a:cs typeface="Segoe UI" panose="020B0502040204020203" pitchFamily="34" charset="0"/>
            </a:endParaRPr>
          </a:p>
          <a:p>
            <a:pPr algn="just"/>
            <a:endParaRPr lang="en-US" sz="1600" dirty="0" smtClean="0">
              <a:latin typeface="Segoe UI" panose="020B0502040204020203" pitchFamily="34" charset="0"/>
              <a:cs typeface="Segoe UI" panose="020B0502040204020203" pitchFamily="34" charset="0"/>
            </a:endParaRPr>
          </a:p>
          <a:p>
            <a:pPr algn="just"/>
            <a:endParaRPr lang="en-US" sz="1600" dirty="0" smtClean="0">
              <a:latin typeface="Segoe UI" panose="020B0502040204020203" pitchFamily="34" charset="0"/>
              <a:cs typeface="Segoe UI" panose="020B0502040204020203" pitchFamily="34" charset="0"/>
            </a:endParaRPr>
          </a:p>
          <a:p>
            <a:pPr algn="l" fontAlgn="base"/>
            <a:endParaRPr lang="en-US" sz="2600" dirty="0" smtClean="0">
              <a:latin typeface="Segoe UI Black" panose="020B0A02040204020203" pitchFamily="34" charset="0"/>
              <a:ea typeface="Segoe UI Black" panose="020B0A02040204020203" pitchFamily="34" charset="0"/>
              <a:cs typeface="Segoe UI Black" panose="020B0A02040204020203" pitchFamily="34" charset="0"/>
            </a:endParaRPr>
          </a:p>
          <a:p>
            <a:pPr algn="l" fontAlgn="base"/>
            <a:endParaRPr lang="en-US" sz="2600" dirty="0">
              <a:latin typeface="Segoe UI Black" panose="020B0A02040204020203" pitchFamily="34" charset="0"/>
              <a:ea typeface="Segoe UI Black" panose="020B0A02040204020203" pitchFamily="34" charset="0"/>
              <a:cs typeface="Segoe UI Black" panose="020B0A02040204020203" pitchFamily="34" charset="0"/>
            </a:endParaRPr>
          </a:p>
          <a:p>
            <a:pPr algn="l" fontAlgn="base"/>
            <a:endParaRPr lang="en-US" sz="2600" dirty="0" smtClean="0">
              <a:latin typeface="Segoe UI Black" panose="020B0A02040204020203" pitchFamily="34" charset="0"/>
              <a:ea typeface="Segoe UI Black" panose="020B0A02040204020203" pitchFamily="34" charset="0"/>
              <a:cs typeface="Segoe UI Black" panose="020B0A02040204020203" pitchFamily="34" charset="0"/>
            </a:endParaRPr>
          </a:p>
          <a:p>
            <a:pPr algn="l" fontAlgn="base"/>
            <a:endParaRPr lang="en-US" sz="2600" dirty="0">
              <a:latin typeface="Segoe UI Black" panose="020B0A02040204020203" pitchFamily="34" charset="0"/>
              <a:ea typeface="Segoe UI Black" panose="020B0A02040204020203" pitchFamily="34" charset="0"/>
              <a:cs typeface="Segoe UI Black" panose="020B0A02040204020203" pitchFamily="34" charset="0"/>
            </a:endParaRPr>
          </a:p>
          <a:p>
            <a:pPr algn="l" fontAlgn="base"/>
            <a:r>
              <a:rPr lang="en-US" sz="2600" dirty="0" smtClean="0">
                <a:latin typeface="Segoe UI Black" panose="020B0A02040204020203" pitchFamily="34" charset="0"/>
                <a:ea typeface="Segoe UI Black" panose="020B0A02040204020203" pitchFamily="34" charset="0"/>
                <a:cs typeface="Segoe UI Black" panose="020B0A02040204020203" pitchFamily="34" charset="0"/>
              </a:rPr>
              <a:t>DIFFERENT PACKAGES</a:t>
            </a:r>
            <a:endParaRPr lang="en-US" sz="2000" dirty="0" smtClean="0">
              <a:latin typeface="Segoe UI" panose="020B0502040204020203" pitchFamily="34" charset="0"/>
              <a:cs typeface="Segoe UI" panose="020B0502040204020203" pitchFamily="34" charset="0"/>
            </a:endParaRPr>
          </a:p>
          <a:p>
            <a:pPr marL="342900" indent="-342900" algn="just">
              <a:buFont typeface="Arial" panose="020B0604020202020204" pitchFamily="34" charset="0"/>
              <a:buChar char="•"/>
            </a:pPr>
            <a:r>
              <a:rPr lang="en-US" sz="2000" b="1" dirty="0" smtClean="0">
                <a:latin typeface="Segoe UI" panose="020B0502040204020203" pitchFamily="34" charset="0"/>
                <a:cs typeface="Segoe UI" panose="020B0502040204020203" pitchFamily="34" charset="0"/>
              </a:rPr>
              <a:t>Full Seminary Package </a:t>
            </a:r>
            <a:r>
              <a:rPr lang="en-US" sz="2000" dirty="0" smtClean="0">
                <a:latin typeface="Segoe UI" panose="020B0502040204020203" pitchFamily="34" charset="0"/>
                <a:cs typeface="Segoe UI" panose="020B0502040204020203" pitchFamily="34" charset="0"/>
              </a:rPr>
              <a:t>(VSM &amp; Housing)</a:t>
            </a:r>
          </a:p>
          <a:p>
            <a:pPr marL="342900" indent="-342900" algn="just">
              <a:buFont typeface="Arial" panose="020B0604020202020204" pitchFamily="34" charset="0"/>
              <a:buChar char="•"/>
            </a:pPr>
            <a:r>
              <a:rPr lang="en-US" sz="2000" b="1" dirty="0" smtClean="0">
                <a:latin typeface="Segoe UI" panose="020B0502040204020203" pitchFamily="34" charset="0"/>
                <a:cs typeface="Segoe UI" panose="020B0502040204020203" pitchFamily="34" charset="0"/>
              </a:rPr>
              <a:t>Hybrid Class Package </a:t>
            </a:r>
            <a:r>
              <a:rPr lang="en-US" sz="2000" dirty="0" smtClean="0">
                <a:latin typeface="Segoe UI" panose="020B0502040204020203" pitchFamily="34" charset="0"/>
                <a:cs typeface="Segoe UI" panose="020B0502040204020203" pitchFamily="34" charset="0"/>
              </a:rPr>
              <a:t>(Online &amp; VSM)</a:t>
            </a:r>
          </a:p>
          <a:p>
            <a:pPr marL="342900" indent="-342900" algn="just">
              <a:buFont typeface="Arial" panose="020B0604020202020204" pitchFamily="34" charset="0"/>
              <a:buChar char="•"/>
            </a:pPr>
            <a:r>
              <a:rPr lang="en-US" sz="2000" b="1" dirty="0" smtClean="0">
                <a:latin typeface="Segoe UI" panose="020B0502040204020203" pitchFamily="34" charset="0"/>
                <a:cs typeface="Segoe UI" panose="020B0502040204020203" pitchFamily="34" charset="0"/>
              </a:rPr>
              <a:t>Full-Time Package </a:t>
            </a:r>
            <a:r>
              <a:rPr lang="en-US" sz="2000" dirty="0" smtClean="0">
                <a:latin typeface="Segoe UI" panose="020B0502040204020203" pitchFamily="34" charset="0"/>
                <a:cs typeface="Segoe UI" panose="020B0502040204020203" pitchFamily="34" charset="0"/>
              </a:rPr>
              <a:t>(VSM)</a:t>
            </a:r>
          </a:p>
          <a:p>
            <a:pPr marL="342900" indent="-342900" algn="just">
              <a:buFont typeface="Arial" panose="020B0604020202020204" pitchFamily="34" charset="0"/>
              <a:buChar char="•"/>
            </a:pPr>
            <a:r>
              <a:rPr lang="en-US" sz="2000" b="1" dirty="0" smtClean="0">
                <a:latin typeface="Segoe UI" panose="020B0502040204020203" pitchFamily="34" charset="0"/>
                <a:cs typeface="Segoe UI" panose="020B0502040204020203" pitchFamily="34" charset="0"/>
              </a:rPr>
              <a:t>Part-Time Package </a:t>
            </a:r>
            <a:r>
              <a:rPr lang="en-US" sz="2000" dirty="0">
                <a:latin typeface="Segoe UI" panose="020B0502040204020203" pitchFamily="34" charset="0"/>
                <a:cs typeface="Segoe UI" panose="020B0502040204020203" pitchFamily="34" charset="0"/>
              </a:rPr>
              <a:t>(VSM)</a:t>
            </a:r>
          </a:p>
          <a:p>
            <a:pPr marL="342900" indent="-342900" algn="just">
              <a:buFont typeface="Arial" panose="020B0604020202020204" pitchFamily="34" charset="0"/>
              <a:buChar char="•"/>
            </a:pPr>
            <a:endParaRPr lang="en-US" sz="2000" b="1" dirty="0" smtClean="0">
              <a:latin typeface="Segoe UI" panose="020B0502040204020203" pitchFamily="34" charset="0"/>
              <a:cs typeface="Segoe UI" panose="020B0502040204020203"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8838" y="6133999"/>
            <a:ext cx="2953162" cy="724001"/>
          </a:xfrm>
          <a:prstGeom prst="rect">
            <a:avLst/>
          </a:prstGeom>
        </p:spPr>
      </p:pic>
    </p:spTree>
    <p:extLst>
      <p:ext uri="{BB962C8B-B14F-4D97-AF65-F5344CB8AC3E}">
        <p14:creationId xmlns:p14="http://schemas.microsoft.com/office/powerpoint/2010/main" val="44420196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5351"/>
            <a:ext cx="9144000" cy="976828"/>
          </a:xfrm>
        </p:spPr>
        <p:txBody>
          <a:bodyPr>
            <a:normAutofit/>
          </a:bodyPr>
          <a:lstStyle/>
          <a:p>
            <a:r>
              <a:rPr lang="en-US" sz="5400" b="1" dirty="0" smtClean="0">
                <a:latin typeface="Segoe UI" panose="020B0502040204020203" pitchFamily="34" charset="0"/>
                <a:cs typeface="Segoe UI" panose="020B0502040204020203" pitchFamily="34" charset="0"/>
              </a:rPr>
              <a:t>/////</a:t>
            </a:r>
            <a:r>
              <a:rPr lang="en-US" sz="5400" dirty="0" smtClean="0">
                <a:latin typeface="Segoe UI" panose="020B0502040204020203" pitchFamily="34" charset="0"/>
                <a:cs typeface="Segoe UI" panose="020B0502040204020203" pitchFamily="34" charset="0"/>
              </a:rPr>
              <a:t>     </a:t>
            </a:r>
            <a:r>
              <a:rPr lang="en-US" sz="5400" b="1" dirty="0" smtClean="0">
                <a:latin typeface="Segoe UI" panose="020B0502040204020203" pitchFamily="34" charset="0"/>
                <a:cs typeface="Segoe UI" panose="020B0502040204020203" pitchFamily="34" charset="0"/>
              </a:rPr>
              <a:t>SEU</a:t>
            </a:r>
            <a:r>
              <a:rPr lang="en-US" sz="5400" dirty="0" smtClean="0">
                <a:latin typeface="Segoe UI" panose="020B0502040204020203" pitchFamily="34" charset="0"/>
                <a:cs typeface="Segoe UI" panose="020B0502040204020203" pitchFamily="34" charset="0"/>
              </a:rPr>
              <a:t>     </a:t>
            </a:r>
            <a:r>
              <a:rPr lang="en-US" sz="5400" b="1" dirty="0" smtClean="0">
                <a:latin typeface="Segoe UI" panose="020B0502040204020203" pitchFamily="34" charset="0"/>
                <a:cs typeface="Segoe UI" panose="020B0502040204020203" pitchFamily="34" charset="0"/>
              </a:rPr>
              <a:t>/////</a:t>
            </a:r>
            <a:endParaRPr lang="en-US" sz="5400" b="1" dirty="0">
              <a:latin typeface="Segoe UI" panose="020B0502040204020203" pitchFamily="34" charset="0"/>
              <a:cs typeface="Segoe UI" panose="020B0502040204020203" pitchFamily="34" charset="0"/>
            </a:endParaRPr>
          </a:p>
        </p:txBody>
      </p:sp>
      <p:sp>
        <p:nvSpPr>
          <p:cNvPr id="3" name="Subtitle 2"/>
          <p:cNvSpPr>
            <a:spLocks noGrp="1"/>
          </p:cNvSpPr>
          <p:nvPr>
            <p:ph type="subTitle" idx="1"/>
          </p:nvPr>
        </p:nvSpPr>
        <p:spPr>
          <a:xfrm>
            <a:off x="393356" y="1674771"/>
            <a:ext cx="11405285" cy="4652275"/>
          </a:xfrm>
        </p:spPr>
        <p:txBody>
          <a:bodyPr>
            <a:normAutofit/>
          </a:bodyPr>
          <a:lstStyle/>
          <a:p>
            <a:pPr algn="l" fontAlgn="base"/>
            <a:r>
              <a:rPr lang="en-US" dirty="0" smtClean="0">
                <a:latin typeface="Segoe UI Black" panose="020B0A02040204020203" pitchFamily="34" charset="0"/>
                <a:ea typeface="Segoe UI Black" panose="020B0A02040204020203" pitchFamily="34" charset="0"/>
                <a:cs typeface="Segoe UI Black" panose="020B0A02040204020203" pitchFamily="34" charset="0"/>
              </a:rPr>
              <a:t>HOW IT WORKS</a:t>
            </a:r>
            <a:endParaRPr lang="en-US" b="1" dirty="0">
              <a:latin typeface="Segoe UI Black" panose="020B0A02040204020203" pitchFamily="34" charset="0"/>
              <a:ea typeface="Segoe UI Black" panose="020B0A02040204020203" pitchFamily="34" charset="0"/>
              <a:cs typeface="Segoe UI Black" panose="020B0A02040204020203" pitchFamily="34" charset="0"/>
            </a:endParaRPr>
          </a:p>
          <a:p>
            <a:pPr algn="just"/>
            <a:r>
              <a:rPr lang="en-US" sz="1800" dirty="0"/>
              <a:t>Southeastern University in Lakeland, Florida partners with </a:t>
            </a:r>
            <a:r>
              <a:rPr lang="en-US" sz="1800" dirty="0" smtClean="0"/>
              <a:t>Vine Church to </a:t>
            </a:r>
            <a:r>
              <a:rPr lang="en-US" sz="1800" dirty="0"/>
              <a:t>host an instructional site on our church campus. Southeastern University offers excellent college education for an affordable price and is regionally accredited</a:t>
            </a:r>
            <a:r>
              <a:rPr lang="en-US" sz="1800" dirty="0" smtClean="0"/>
              <a:t>.</a:t>
            </a:r>
          </a:p>
          <a:p>
            <a:pPr algn="just"/>
            <a:endParaRPr lang="en-US" sz="1600" dirty="0" smtClean="0">
              <a:latin typeface="Segoe UI" panose="020B0502040204020203" pitchFamily="34" charset="0"/>
              <a:cs typeface="Segoe UI" panose="020B0502040204020203" pitchFamily="34" charset="0"/>
            </a:endParaRPr>
          </a:p>
          <a:p>
            <a:pPr algn="l" fontAlgn="base"/>
            <a:r>
              <a:rPr lang="en-US" dirty="0" smtClean="0">
                <a:latin typeface="Segoe UI Black" panose="020B0A02040204020203" pitchFamily="34" charset="0"/>
                <a:ea typeface="Segoe UI Black" panose="020B0A02040204020203" pitchFamily="34" charset="0"/>
                <a:cs typeface="Segoe UI Black" panose="020B0A02040204020203" pitchFamily="34" charset="0"/>
              </a:rPr>
              <a:t>SEMESTER BREAKDOWN</a:t>
            </a:r>
            <a:endParaRPr lang="en-US" b="1" dirty="0" smtClean="0">
              <a:latin typeface="Segoe UI Black" panose="020B0A02040204020203" pitchFamily="34" charset="0"/>
              <a:ea typeface="Segoe UI Black" panose="020B0A02040204020203" pitchFamily="34" charset="0"/>
              <a:cs typeface="Segoe UI Black" panose="020B0A02040204020203" pitchFamily="34" charset="0"/>
            </a:endParaRPr>
          </a:p>
          <a:p>
            <a:pPr algn="just"/>
            <a:r>
              <a:rPr lang="en-US" sz="1800" dirty="0"/>
              <a:t>Spring Semester: January 6th- May </a:t>
            </a:r>
            <a:r>
              <a:rPr lang="en-US" sz="1800" dirty="0" smtClean="0"/>
              <a:t>10</a:t>
            </a:r>
            <a:r>
              <a:rPr lang="en-US" sz="1800" baseline="30000" dirty="0" smtClean="0"/>
              <a:t>th</a:t>
            </a:r>
          </a:p>
          <a:p>
            <a:pPr algn="just"/>
            <a:r>
              <a:rPr lang="en-US" sz="1800" dirty="0"/>
              <a:t>Fall Semester: August 19th- December 17th</a:t>
            </a:r>
            <a:endParaRPr lang="en-US" sz="1800" dirty="0" smtClean="0"/>
          </a:p>
          <a:p>
            <a:pPr algn="just"/>
            <a:endParaRPr lang="en-US" sz="1600" dirty="0" smtClean="0">
              <a:latin typeface="Segoe UI" panose="020B0502040204020203" pitchFamily="34" charset="0"/>
              <a:cs typeface="Segoe UI" panose="020B0502040204020203" pitchFamily="34" charset="0"/>
            </a:endParaRPr>
          </a:p>
          <a:p>
            <a:pPr algn="l" fontAlgn="base"/>
            <a:r>
              <a:rPr lang="en-US" dirty="0" smtClean="0">
                <a:latin typeface="Segoe UI Black" panose="020B0A02040204020203" pitchFamily="34" charset="0"/>
                <a:ea typeface="Segoe UI Black" panose="020B0A02040204020203" pitchFamily="34" charset="0"/>
                <a:cs typeface="Segoe UI Black" panose="020B0A02040204020203" pitchFamily="34" charset="0"/>
              </a:rPr>
              <a:t>DEGREE PROGRAMS</a:t>
            </a:r>
            <a:endParaRPr lang="en-US" b="1" dirty="0" smtClean="0">
              <a:latin typeface="Segoe UI Black" panose="020B0A02040204020203" pitchFamily="34" charset="0"/>
              <a:ea typeface="Segoe UI Black" panose="020B0A02040204020203" pitchFamily="34" charset="0"/>
              <a:cs typeface="Segoe UI Black" panose="020B0A02040204020203" pitchFamily="34" charset="0"/>
            </a:endParaRPr>
          </a:p>
          <a:p>
            <a:pPr algn="just"/>
            <a:r>
              <a:rPr lang="en-US" sz="1800" dirty="0"/>
              <a:t>The following degree programs are offered at </a:t>
            </a:r>
            <a:r>
              <a:rPr lang="en-US" sz="1800" dirty="0" smtClean="0"/>
              <a:t>Vine Church in </a:t>
            </a:r>
            <a:r>
              <a:rPr lang="en-US" sz="1800" dirty="0"/>
              <a:t>partnership with Southeastern University</a:t>
            </a:r>
            <a:r>
              <a:rPr lang="en-US" sz="1800" dirty="0" smtClean="0"/>
              <a:t>:</a:t>
            </a:r>
          </a:p>
          <a:p>
            <a:pPr marL="1257300" lvl="2" indent="-342900" algn="just">
              <a:buFont typeface="Arial" panose="020B0604020202020204" pitchFamily="34" charset="0"/>
              <a:buChar char="•"/>
            </a:pPr>
            <a:r>
              <a:rPr lang="en-US" sz="1600" dirty="0" smtClean="0">
                <a:latin typeface="Segoe UI" panose="020B0502040204020203" pitchFamily="34" charset="0"/>
                <a:cs typeface="Segoe UI" panose="020B0502040204020203" pitchFamily="34" charset="0"/>
              </a:rPr>
              <a:t>Associate of Arts, General Education</a:t>
            </a:r>
          </a:p>
          <a:p>
            <a:pPr marL="1257300" lvl="2" indent="-342900" algn="just">
              <a:buFont typeface="Arial" panose="020B0604020202020204" pitchFamily="34" charset="0"/>
              <a:buChar char="•"/>
            </a:pPr>
            <a:r>
              <a:rPr lang="en-US" sz="1600" dirty="0" smtClean="0">
                <a:latin typeface="Segoe UI" panose="020B0502040204020203" pitchFamily="34" charset="0"/>
                <a:cs typeface="Segoe UI" panose="020B0502040204020203" pitchFamily="34" charset="0"/>
              </a:rPr>
              <a:t>Associate of Ministerial Leadership</a:t>
            </a:r>
            <a:endParaRPr lang="en-US" sz="1600" dirty="0">
              <a:latin typeface="Segoe UI" panose="020B0502040204020203" pitchFamily="34" charset="0"/>
              <a:cs typeface="Segoe UI" panose="020B0502040204020203"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8838" y="6133999"/>
            <a:ext cx="2953162" cy="724001"/>
          </a:xfrm>
          <a:prstGeom prst="rect">
            <a:avLst/>
          </a:prstGeom>
        </p:spPr>
      </p:pic>
      <p:sp>
        <p:nvSpPr>
          <p:cNvPr id="7" name="Title 1"/>
          <p:cNvSpPr txBox="1">
            <a:spLocks/>
          </p:cNvSpPr>
          <p:nvPr/>
        </p:nvSpPr>
        <p:spPr>
          <a:xfrm>
            <a:off x="3625703" y="1138810"/>
            <a:ext cx="4940592" cy="53596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000" b="1" dirty="0" smtClean="0">
                <a:latin typeface="Segoe UI" panose="020B0502040204020203" pitchFamily="34" charset="0"/>
                <a:cs typeface="Segoe UI" panose="020B0502040204020203" pitchFamily="34" charset="0"/>
              </a:rPr>
              <a:t>SOUTHEASTERN UNIVERSITY</a:t>
            </a:r>
            <a:endParaRPr lang="en-US" sz="2000"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69278836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5351"/>
            <a:ext cx="9144000" cy="976828"/>
          </a:xfrm>
        </p:spPr>
        <p:txBody>
          <a:bodyPr>
            <a:normAutofit/>
          </a:bodyPr>
          <a:lstStyle/>
          <a:p>
            <a:r>
              <a:rPr lang="en-US" sz="5400" b="1" dirty="0" smtClean="0">
                <a:latin typeface="Segoe UI" panose="020B0502040204020203" pitchFamily="34" charset="0"/>
                <a:cs typeface="Segoe UI" panose="020B0502040204020203" pitchFamily="34" charset="0"/>
              </a:rPr>
              <a:t>/////</a:t>
            </a:r>
            <a:r>
              <a:rPr lang="en-US" sz="5400" dirty="0" smtClean="0">
                <a:latin typeface="Segoe UI" panose="020B0502040204020203" pitchFamily="34" charset="0"/>
                <a:cs typeface="Segoe UI" panose="020B0502040204020203" pitchFamily="34" charset="0"/>
              </a:rPr>
              <a:t>     </a:t>
            </a:r>
            <a:r>
              <a:rPr lang="en-US" sz="5400" b="1" dirty="0" smtClean="0">
                <a:latin typeface="Segoe UI" panose="020B0502040204020203" pitchFamily="34" charset="0"/>
                <a:cs typeface="Segoe UI" panose="020B0502040204020203" pitchFamily="34" charset="0"/>
              </a:rPr>
              <a:t>SEU</a:t>
            </a:r>
            <a:r>
              <a:rPr lang="en-US" sz="5400" dirty="0" smtClean="0">
                <a:latin typeface="Segoe UI" panose="020B0502040204020203" pitchFamily="34" charset="0"/>
                <a:cs typeface="Segoe UI" panose="020B0502040204020203" pitchFamily="34" charset="0"/>
              </a:rPr>
              <a:t>     </a:t>
            </a:r>
            <a:r>
              <a:rPr lang="en-US" sz="5400" b="1" dirty="0" smtClean="0">
                <a:latin typeface="Segoe UI" panose="020B0502040204020203" pitchFamily="34" charset="0"/>
                <a:cs typeface="Segoe UI" panose="020B0502040204020203" pitchFamily="34" charset="0"/>
              </a:rPr>
              <a:t>/////</a:t>
            </a:r>
            <a:endParaRPr lang="en-US" sz="5400" b="1" dirty="0">
              <a:latin typeface="Segoe UI" panose="020B0502040204020203" pitchFamily="34" charset="0"/>
              <a:cs typeface="Segoe UI" panose="020B0502040204020203" pitchFamily="34" charset="0"/>
            </a:endParaRPr>
          </a:p>
        </p:txBody>
      </p:sp>
      <p:sp>
        <p:nvSpPr>
          <p:cNvPr id="3" name="Subtitle 2"/>
          <p:cNvSpPr>
            <a:spLocks noGrp="1"/>
          </p:cNvSpPr>
          <p:nvPr>
            <p:ph type="subTitle" idx="1"/>
          </p:nvPr>
        </p:nvSpPr>
        <p:spPr>
          <a:xfrm>
            <a:off x="393355" y="1674771"/>
            <a:ext cx="11405285" cy="4652275"/>
          </a:xfrm>
        </p:spPr>
        <p:txBody>
          <a:bodyPr>
            <a:normAutofit/>
          </a:bodyPr>
          <a:lstStyle/>
          <a:p>
            <a:pPr algn="l" fontAlgn="base"/>
            <a:r>
              <a:rPr lang="en-US" dirty="0" smtClean="0">
                <a:latin typeface="Segoe UI Black" panose="020B0A02040204020203" pitchFamily="34" charset="0"/>
                <a:ea typeface="Segoe UI Black" panose="020B0A02040204020203" pitchFamily="34" charset="0"/>
                <a:cs typeface="Segoe UI Black" panose="020B0A02040204020203" pitchFamily="34" charset="0"/>
              </a:rPr>
              <a:t>SEU TUITION</a:t>
            </a:r>
            <a:endParaRPr lang="en-US" b="1" dirty="0">
              <a:latin typeface="Segoe UI Black" panose="020B0A02040204020203" pitchFamily="34" charset="0"/>
              <a:ea typeface="Segoe UI Black" panose="020B0A02040204020203" pitchFamily="34" charset="0"/>
              <a:cs typeface="Segoe UI Black" panose="020B0A02040204020203" pitchFamily="34" charset="0"/>
            </a:endParaRPr>
          </a:p>
          <a:p>
            <a:pPr algn="just"/>
            <a:r>
              <a:rPr lang="en-US" sz="1800" dirty="0" smtClean="0">
                <a:latin typeface="Segoe UI" panose="020B0502040204020203" pitchFamily="34" charset="0"/>
                <a:cs typeface="Segoe UI" panose="020B0502040204020203" pitchFamily="34" charset="0"/>
              </a:rPr>
              <a:t>SEU </a:t>
            </a:r>
            <a:r>
              <a:rPr lang="en-US" sz="1800" dirty="0">
                <a:latin typeface="Segoe UI" panose="020B0502040204020203" pitchFamily="34" charset="0"/>
                <a:cs typeface="Segoe UI" panose="020B0502040204020203" pitchFamily="34" charset="0"/>
              </a:rPr>
              <a:t>Tuition is </a:t>
            </a:r>
            <a:r>
              <a:rPr lang="en-US" sz="1800" dirty="0" smtClean="0">
                <a:latin typeface="Segoe UI" panose="020B0502040204020203" pitchFamily="34" charset="0"/>
                <a:cs typeface="Segoe UI" panose="020B0502040204020203" pitchFamily="34" charset="0"/>
              </a:rPr>
              <a:t>$6,600/Year or $3,300/Semester</a:t>
            </a:r>
          </a:p>
          <a:p>
            <a:pPr algn="just"/>
            <a:r>
              <a:rPr lang="en-US" sz="1800" dirty="0" smtClean="0">
                <a:latin typeface="Segoe UI" panose="020B0502040204020203" pitchFamily="34" charset="0"/>
                <a:cs typeface="Segoe UI" panose="020B0502040204020203" pitchFamily="34" charset="0"/>
              </a:rPr>
              <a:t>SEU Technology Fee is $200/Year</a:t>
            </a:r>
          </a:p>
          <a:p>
            <a:pPr algn="just"/>
            <a:endParaRPr lang="en-US" b="1" dirty="0" smtClean="0">
              <a:latin typeface="Segoe UI Black" panose="020B0A02040204020203" pitchFamily="34" charset="0"/>
              <a:ea typeface="Segoe UI Black" panose="020B0A02040204020203" pitchFamily="34" charset="0"/>
              <a:cs typeface="Segoe UI Black" panose="020B0A02040204020203" pitchFamily="34" charset="0"/>
            </a:endParaRPr>
          </a:p>
          <a:p>
            <a:pPr algn="just"/>
            <a:r>
              <a:rPr lang="en-US" sz="1800" dirty="0" smtClean="0"/>
              <a:t>SEU offers the church-based extension site program at a reduced tuition rate. Tuition is charged at a rate of $275 per credit hour. Therefore, a full-time student would be charged $3,300 per semester for 12 credit hours</a:t>
            </a:r>
            <a:r>
              <a:rPr lang="en-US" sz="1800" i="1" dirty="0" smtClean="0"/>
              <a:t> (or $6,600 annually for 24 credit hours).</a:t>
            </a:r>
          </a:p>
          <a:p>
            <a:pPr algn="just"/>
            <a:endParaRPr lang="en-US" sz="1600" dirty="0" smtClean="0">
              <a:latin typeface="Segoe UI" panose="020B0502040204020203" pitchFamily="34" charset="0"/>
              <a:cs typeface="Segoe UI" panose="020B0502040204020203" pitchFamily="34" charset="0"/>
            </a:endParaRPr>
          </a:p>
          <a:p>
            <a:pPr algn="l" fontAlgn="base"/>
            <a:r>
              <a:rPr lang="en-US" dirty="0" smtClean="0">
                <a:latin typeface="Segoe UI Black" panose="020B0A02040204020203" pitchFamily="34" charset="0"/>
                <a:ea typeface="Segoe UI Black" panose="020B0A02040204020203" pitchFamily="34" charset="0"/>
                <a:cs typeface="Segoe UI Black" panose="020B0A02040204020203" pitchFamily="34" charset="0"/>
              </a:rPr>
              <a:t>FINANCIAL AID</a:t>
            </a:r>
            <a:endParaRPr lang="en-US" b="1" dirty="0" smtClean="0">
              <a:latin typeface="Segoe UI Black" panose="020B0A02040204020203" pitchFamily="34" charset="0"/>
              <a:ea typeface="Segoe UI Black" panose="020B0A02040204020203" pitchFamily="34" charset="0"/>
              <a:cs typeface="Segoe UI Black" panose="020B0A02040204020203" pitchFamily="34" charset="0"/>
            </a:endParaRPr>
          </a:p>
          <a:p>
            <a:pPr algn="just"/>
            <a:r>
              <a:rPr lang="en-US" sz="1800" dirty="0"/>
              <a:t>Because Southeastern University is a regionally accredited institution,</a:t>
            </a:r>
            <a:r>
              <a:rPr lang="en-US" sz="1800" b="1" dirty="0"/>
              <a:t> its partnership with </a:t>
            </a:r>
            <a:r>
              <a:rPr lang="en-US" sz="1800" b="1" dirty="0" smtClean="0"/>
              <a:t>Vine School of Ministry enables </a:t>
            </a:r>
            <a:r>
              <a:rPr lang="en-US" sz="1800" b="1" dirty="0"/>
              <a:t>enrolled students to pay for their college experience using federal financial aid (based on eligibility).</a:t>
            </a:r>
            <a:r>
              <a:rPr lang="en-US" sz="1800" dirty="0"/>
              <a:t> </a:t>
            </a:r>
            <a:r>
              <a:rPr lang="en-US" sz="1800" b="1" i="1" dirty="0"/>
              <a:t>More information available at: partners.seu.edu/financial-aid-steps</a:t>
            </a:r>
            <a:endParaRPr lang="en-US" sz="1600" dirty="0">
              <a:latin typeface="Segoe UI" panose="020B0502040204020203" pitchFamily="34" charset="0"/>
              <a:cs typeface="Segoe UI" panose="020B0502040204020203"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8838" y="6133999"/>
            <a:ext cx="2953162" cy="724001"/>
          </a:xfrm>
          <a:prstGeom prst="rect">
            <a:avLst/>
          </a:prstGeom>
        </p:spPr>
      </p:pic>
      <p:sp>
        <p:nvSpPr>
          <p:cNvPr id="5" name="Title 1"/>
          <p:cNvSpPr txBox="1">
            <a:spLocks/>
          </p:cNvSpPr>
          <p:nvPr/>
        </p:nvSpPr>
        <p:spPr>
          <a:xfrm>
            <a:off x="3625702" y="1138810"/>
            <a:ext cx="4940592" cy="53596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000" b="1" dirty="0" smtClean="0">
                <a:latin typeface="Segoe UI" panose="020B0502040204020203" pitchFamily="34" charset="0"/>
                <a:cs typeface="Segoe UI" panose="020B0502040204020203" pitchFamily="34" charset="0"/>
              </a:rPr>
              <a:t>SOUTHEASTERN UNIVERSITY</a:t>
            </a:r>
            <a:endParaRPr lang="en-US" sz="2000"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616939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5351"/>
            <a:ext cx="12192000" cy="976828"/>
          </a:xfrm>
        </p:spPr>
        <p:txBody>
          <a:bodyPr>
            <a:noAutofit/>
          </a:bodyPr>
          <a:lstStyle/>
          <a:p>
            <a:r>
              <a:rPr lang="en-US" sz="5400" b="1" dirty="0" smtClean="0">
                <a:latin typeface="Segoe UI" panose="020B0502040204020203" pitchFamily="34" charset="0"/>
                <a:cs typeface="Segoe UI" panose="020B0502040204020203" pitchFamily="34" charset="0"/>
              </a:rPr>
              <a:t>/////</a:t>
            </a:r>
            <a:r>
              <a:rPr lang="en-US" sz="5400" dirty="0" smtClean="0">
                <a:latin typeface="Segoe UI" panose="020B0502040204020203" pitchFamily="34" charset="0"/>
                <a:cs typeface="Segoe UI" panose="020B0502040204020203" pitchFamily="34" charset="0"/>
              </a:rPr>
              <a:t>     </a:t>
            </a:r>
            <a:r>
              <a:rPr lang="en-US" sz="5400" b="1" dirty="0" smtClean="0">
                <a:latin typeface="Segoe UI" panose="020B0502040204020203" pitchFamily="34" charset="0"/>
                <a:cs typeface="Segoe UI" panose="020B0502040204020203" pitchFamily="34" charset="0"/>
              </a:rPr>
              <a:t>STUDENT LIFE</a:t>
            </a:r>
            <a:r>
              <a:rPr lang="en-US" sz="5400" dirty="0" smtClean="0">
                <a:latin typeface="Segoe UI" panose="020B0502040204020203" pitchFamily="34" charset="0"/>
                <a:cs typeface="Segoe UI" panose="020B0502040204020203" pitchFamily="34" charset="0"/>
              </a:rPr>
              <a:t>     </a:t>
            </a:r>
            <a:r>
              <a:rPr lang="en-US" sz="5400" b="1" dirty="0" smtClean="0">
                <a:latin typeface="Segoe UI" panose="020B0502040204020203" pitchFamily="34" charset="0"/>
                <a:cs typeface="Segoe UI" panose="020B0502040204020203" pitchFamily="34" charset="0"/>
              </a:rPr>
              <a:t>/////</a:t>
            </a:r>
            <a:endParaRPr lang="en-US" sz="5400" b="1" dirty="0">
              <a:latin typeface="Segoe UI" panose="020B0502040204020203" pitchFamily="34" charset="0"/>
              <a:cs typeface="Segoe UI" panose="020B0502040204020203" pitchFamily="34" charset="0"/>
            </a:endParaRPr>
          </a:p>
        </p:txBody>
      </p:sp>
      <p:sp>
        <p:nvSpPr>
          <p:cNvPr id="3" name="Subtitle 2"/>
          <p:cNvSpPr>
            <a:spLocks noGrp="1"/>
          </p:cNvSpPr>
          <p:nvPr>
            <p:ph type="subTitle" idx="1"/>
          </p:nvPr>
        </p:nvSpPr>
        <p:spPr>
          <a:xfrm>
            <a:off x="393357" y="1843724"/>
            <a:ext cx="11405285" cy="4652275"/>
          </a:xfrm>
        </p:spPr>
        <p:txBody>
          <a:bodyPr numCol="3">
            <a:normAutofit/>
          </a:bodyPr>
          <a:lstStyle/>
          <a:p>
            <a:pPr algn="l" fontAlgn="base"/>
            <a:r>
              <a:rPr lang="en-US" sz="2000" dirty="0" smtClean="0">
                <a:latin typeface="Segoe UI Black" panose="020B0A02040204020203" pitchFamily="34" charset="0"/>
                <a:ea typeface="Segoe UI Black" panose="020B0A02040204020203" pitchFamily="34" charset="0"/>
                <a:cs typeface="Segoe UI Black" panose="020B0A02040204020203" pitchFamily="34" charset="0"/>
              </a:rPr>
              <a:t>TUESDAY</a:t>
            </a:r>
            <a:endParaRPr lang="en-US" sz="2000" b="1" dirty="0" smtClean="0">
              <a:latin typeface="Segoe UI Black" panose="020B0A02040204020203" pitchFamily="34" charset="0"/>
              <a:ea typeface="Segoe UI Black" panose="020B0A02040204020203" pitchFamily="34" charset="0"/>
              <a:cs typeface="Segoe UI Black" panose="020B0A02040204020203" pitchFamily="34" charset="0"/>
            </a:endParaRPr>
          </a:p>
          <a:p>
            <a:pPr algn="l" fontAlgn="base"/>
            <a:r>
              <a:rPr lang="en-US" sz="1600" dirty="0" smtClean="0">
                <a:latin typeface="Segoe UI" panose="020B0502040204020203" pitchFamily="34" charset="0"/>
                <a:cs typeface="Segoe UI" panose="020B0502040204020203" pitchFamily="34" charset="0"/>
              </a:rPr>
              <a:t>07:30AM – 08:30AM: Prayer</a:t>
            </a:r>
          </a:p>
          <a:p>
            <a:pPr algn="l" fontAlgn="base"/>
            <a:r>
              <a:rPr lang="en-US" sz="1600" dirty="0" smtClean="0">
                <a:latin typeface="Segoe UI" panose="020B0502040204020203" pitchFamily="34" charset="0"/>
                <a:cs typeface="Segoe UI" panose="020B0502040204020203" pitchFamily="34" charset="0"/>
              </a:rPr>
              <a:t>08:45AM – 10:00AM: Class 1</a:t>
            </a:r>
          </a:p>
          <a:p>
            <a:pPr algn="l" fontAlgn="base"/>
            <a:r>
              <a:rPr lang="en-US" sz="1600" dirty="0" smtClean="0">
                <a:latin typeface="Segoe UI" panose="020B0502040204020203" pitchFamily="34" charset="0"/>
                <a:cs typeface="Segoe UI" panose="020B0502040204020203" pitchFamily="34" charset="0"/>
              </a:rPr>
              <a:t>10:10AM – 11:25AM: Class 2</a:t>
            </a:r>
          </a:p>
          <a:p>
            <a:pPr algn="l" fontAlgn="base"/>
            <a:r>
              <a:rPr lang="en-US" sz="1600" dirty="0" smtClean="0">
                <a:latin typeface="Segoe UI" panose="020B0502040204020203" pitchFamily="34" charset="0"/>
                <a:cs typeface="Segoe UI" panose="020B0502040204020203" pitchFamily="34" charset="0"/>
              </a:rPr>
              <a:t>11:30AM – 12:30PM: Office Hour</a:t>
            </a:r>
          </a:p>
          <a:p>
            <a:pPr algn="l" fontAlgn="base"/>
            <a:endParaRPr lang="en-US" sz="1100" dirty="0" smtClean="0">
              <a:latin typeface="Segoe UI" panose="020B0502040204020203" pitchFamily="34" charset="0"/>
              <a:cs typeface="Segoe UI" panose="020B0502040204020203" pitchFamily="34" charset="0"/>
            </a:endParaRPr>
          </a:p>
          <a:p>
            <a:pPr algn="l" fontAlgn="base"/>
            <a:r>
              <a:rPr lang="en-US" sz="2000" dirty="0" smtClean="0">
                <a:latin typeface="Segoe UI Black" panose="020B0A02040204020203" pitchFamily="34" charset="0"/>
                <a:ea typeface="Segoe UI Black" panose="020B0A02040204020203" pitchFamily="34" charset="0"/>
                <a:cs typeface="Segoe UI Black" panose="020B0A02040204020203" pitchFamily="34" charset="0"/>
              </a:rPr>
              <a:t>WEDNESAY</a:t>
            </a:r>
            <a:endParaRPr lang="en-US" sz="2000" b="1" dirty="0" smtClean="0">
              <a:latin typeface="Segoe UI Black" panose="020B0A02040204020203" pitchFamily="34" charset="0"/>
              <a:ea typeface="Segoe UI Black" panose="020B0A02040204020203" pitchFamily="34" charset="0"/>
              <a:cs typeface="Segoe UI Black" panose="020B0A02040204020203" pitchFamily="34" charset="0"/>
            </a:endParaRPr>
          </a:p>
          <a:p>
            <a:pPr algn="l" fontAlgn="base"/>
            <a:r>
              <a:rPr lang="en-US" sz="1600" dirty="0" smtClean="0">
                <a:latin typeface="Segoe UI" panose="020B0502040204020203" pitchFamily="34" charset="0"/>
                <a:cs typeface="Segoe UI" panose="020B0502040204020203" pitchFamily="34" charset="0"/>
              </a:rPr>
              <a:t>07:30AM – 08:30AM: Prayer</a:t>
            </a:r>
          </a:p>
          <a:p>
            <a:pPr algn="l" fontAlgn="base"/>
            <a:r>
              <a:rPr lang="en-US" sz="1600" dirty="0" smtClean="0">
                <a:latin typeface="Segoe UI" panose="020B0502040204020203" pitchFamily="34" charset="0"/>
                <a:cs typeface="Segoe UI" panose="020B0502040204020203" pitchFamily="34" charset="0"/>
              </a:rPr>
              <a:t>08:45AM – 10:00AM: Class 1</a:t>
            </a:r>
          </a:p>
          <a:p>
            <a:pPr algn="l" fontAlgn="base"/>
            <a:r>
              <a:rPr lang="en-US" sz="1600" dirty="0" smtClean="0">
                <a:latin typeface="Segoe UI" panose="020B0502040204020203" pitchFamily="34" charset="0"/>
                <a:cs typeface="Segoe UI" panose="020B0502040204020203" pitchFamily="34" charset="0"/>
              </a:rPr>
              <a:t>10:10AM – 11:25AM: Class 2</a:t>
            </a:r>
          </a:p>
          <a:p>
            <a:pPr algn="l" fontAlgn="base"/>
            <a:r>
              <a:rPr lang="en-US" sz="1600" dirty="0" smtClean="0">
                <a:latin typeface="Segoe UI" panose="020B0502040204020203" pitchFamily="34" charset="0"/>
                <a:cs typeface="Segoe UI" panose="020B0502040204020203" pitchFamily="34" charset="0"/>
              </a:rPr>
              <a:t>11:30AM – 12:30PM: </a:t>
            </a:r>
            <a:r>
              <a:rPr lang="en-US" sz="1600" dirty="0">
                <a:latin typeface="Segoe UI" panose="020B0502040204020203" pitchFamily="34" charset="0"/>
                <a:cs typeface="Segoe UI" panose="020B0502040204020203" pitchFamily="34" charset="0"/>
              </a:rPr>
              <a:t>Office Hour</a:t>
            </a:r>
            <a:endParaRPr lang="en-US" sz="1600" dirty="0" smtClean="0">
              <a:latin typeface="Segoe UI" panose="020B0502040204020203" pitchFamily="34" charset="0"/>
              <a:cs typeface="Segoe UI" panose="020B0502040204020203" pitchFamily="34" charset="0"/>
            </a:endParaRPr>
          </a:p>
          <a:p>
            <a:pPr algn="l" fontAlgn="base"/>
            <a:endParaRPr lang="en-US" sz="1600" dirty="0">
              <a:latin typeface="Segoe UI" panose="020B0502040204020203" pitchFamily="34" charset="0"/>
              <a:cs typeface="Segoe UI" panose="020B0502040204020203" pitchFamily="34" charset="0"/>
            </a:endParaRPr>
          </a:p>
          <a:p>
            <a:pPr algn="l" fontAlgn="base"/>
            <a:r>
              <a:rPr lang="en-US" sz="1200" dirty="0" smtClean="0">
                <a:latin typeface="Segoe UI" panose="020B0502040204020203" pitchFamily="34" charset="0"/>
                <a:ea typeface="Segoe UI Black" panose="020B0A02040204020203" pitchFamily="34" charset="0"/>
                <a:cs typeface="Segoe UI" panose="020B0502040204020203" pitchFamily="34" charset="0"/>
              </a:rPr>
              <a:t>*Must serve at the building at least one night in the week from 7:30PM – 9:00PM.</a:t>
            </a:r>
          </a:p>
          <a:p>
            <a:pPr algn="l" fontAlgn="base"/>
            <a:r>
              <a:rPr lang="en-US" sz="2000" dirty="0" smtClean="0">
                <a:latin typeface="Segoe UI Black" panose="020B0A02040204020203" pitchFamily="34" charset="0"/>
                <a:ea typeface="Segoe UI Black" panose="020B0A02040204020203" pitchFamily="34" charset="0"/>
                <a:cs typeface="Segoe UI Black" panose="020B0A02040204020203" pitchFamily="34" charset="0"/>
              </a:rPr>
              <a:t>THURSDAY</a:t>
            </a:r>
            <a:endParaRPr lang="en-US" sz="2000" b="1" dirty="0" smtClean="0">
              <a:latin typeface="Segoe UI Black" panose="020B0A02040204020203" pitchFamily="34" charset="0"/>
              <a:ea typeface="Segoe UI Black" panose="020B0A02040204020203" pitchFamily="34" charset="0"/>
              <a:cs typeface="Segoe UI Black" panose="020B0A02040204020203" pitchFamily="34" charset="0"/>
            </a:endParaRPr>
          </a:p>
          <a:p>
            <a:pPr algn="l" fontAlgn="base"/>
            <a:r>
              <a:rPr lang="en-US" sz="1600" dirty="0" smtClean="0">
                <a:latin typeface="Segoe UI" panose="020B0502040204020203" pitchFamily="34" charset="0"/>
                <a:cs typeface="Segoe UI" panose="020B0502040204020203" pitchFamily="34" charset="0"/>
              </a:rPr>
              <a:t>07:30AM – 08:30AM: Prayer</a:t>
            </a:r>
          </a:p>
          <a:p>
            <a:pPr algn="l" fontAlgn="base"/>
            <a:r>
              <a:rPr lang="en-US" sz="1600" dirty="0" smtClean="0">
                <a:latin typeface="Segoe UI" panose="020B0502040204020203" pitchFamily="34" charset="0"/>
                <a:cs typeface="Segoe UI" panose="020B0502040204020203" pitchFamily="34" charset="0"/>
              </a:rPr>
              <a:t>08:45AM – 10:00AM: Class 1</a:t>
            </a:r>
          </a:p>
          <a:p>
            <a:pPr algn="l" fontAlgn="base"/>
            <a:r>
              <a:rPr lang="en-US" sz="1600" dirty="0" smtClean="0">
                <a:latin typeface="Segoe UI" panose="020B0502040204020203" pitchFamily="34" charset="0"/>
                <a:cs typeface="Segoe UI" panose="020B0502040204020203" pitchFamily="34" charset="0"/>
              </a:rPr>
              <a:t>10:10AM – 11:25AM: Class 2</a:t>
            </a:r>
          </a:p>
          <a:p>
            <a:pPr algn="l" fontAlgn="base"/>
            <a:r>
              <a:rPr lang="en-US" sz="1600" dirty="0" smtClean="0">
                <a:latin typeface="Segoe UI" panose="020B0502040204020203" pitchFamily="34" charset="0"/>
                <a:cs typeface="Segoe UI" panose="020B0502040204020203" pitchFamily="34" charset="0"/>
              </a:rPr>
              <a:t>11:30AM – 12:30PM: </a:t>
            </a:r>
            <a:r>
              <a:rPr lang="en-US" sz="1600" dirty="0">
                <a:latin typeface="Segoe UI" panose="020B0502040204020203" pitchFamily="34" charset="0"/>
                <a:cs typeface="Segoe UI" panose="020B0502040204020203" pitchFamily="34" charset="0"/>
              </a:rPr>
              <a:t>Office Hour</a:t>
            </a:r>
            <a:endParaRPr lang="en-US" sz="1600" dirty="0" smtClean="0">
              <a:latin typeface="Segoe UI" panose="020B0502040204020203" pitchFamily="34" charset="0"/>
              <a:cs typeface="Segoe UI" panose="020B0502040204020203" pitchFamily="34" charset="0"/>
            </a:endParaRPr>
          </a:p>
          <a:p>
            <a:pPr algn="l" fontAlgn="base"/>
            <a:endParaRPr lang="en-US" sz="1100" dirty="0" smtClean="0">
              <a:latin typeface="Segoe UI" panose="020B0502040204020203" pitchFamily="34" charset="0"/>
              <a:cs typeface="Segoe UI" panose="020B0502040204020203" pitchFamily="34" charset="0"/>
            </a:endParaRPr>
          </a:p>
          <a:p>
            <a:pPr algn="l" fontAlgn="base"/>
            <a:r>
              <a:rPr lang="en-US" sz="2000" dirty="0" smtClean="0">
                <a:latin typeface="Segoe UI Black" panose="020B0A02040204020203" pitchFamily="34" charset="0"/>
                <a:ea typeface="Segoe UI Black" panose="020B0A02040204020203" pitchFamily="34" charset="0"/>
                <a:cs typeface="Segoe UI Black" panose="020B0A02040204020203" pitchFamily="34" charset="0"/>
              </a:rPr>
              <a:t>FRIDAY</a:t>
            </a:r>
            <a:endParaRPr lang="en-US" sz="2000" b="1" dirty="0" smtClean="0">
              <a:latin typeface="Segoe UI Black" panose="020B0A02040204020203" pitchFamily="34" charset="0"/>
              <a:ea typeface="Segoe UI Black" panose="020B0A02040204020203" pitchFamily="34" charset="0"/>
              <a:cs typeface="Segoe UI Black" panose="020B0A02040204020203" pitchFamily="34" charset="0"/>
            </a:endParaRPr>
          </a:p>
          <a:p>
            <a:pPr algn="l" fontAlgn="base"/>
            <a:r>
              <a:rPr lang="en-US" sz="1600" dirty="0" smtClean="0">
                <a:latin typeface="Segoe UI" panose="020B0502040204020203" pitchFamily="34" charset="0"/>
                <a:cs typeface="Segoe UI" panose="020B0502040204020203" pitchFamily="34" charset="0"/>
              </a:rPr>
              <a:t>07:30AM – 08:30AM: Prayer</a:t>
            </a:r>
          </a:p>
          <a:p>
            <a:pPr algn="l" fontAlgn="base"/>
            <a:r>
              <a:rPr lang="en-US" sz="1600" dirty="0" smtClean="0">
                <a:latin typeface="Segoe UI" panose="020B0502040204020203" pitchFamily="34" charset="0"/>
                <a:cs typeface="Segoe UI" panose="020B0502040204020203" pitchFamily="34" charset="0"/>
              </a:rPr>
              <a:t>08:45AM – 10:00AM: Class 1</a:t>
            </a:r>
          </a:p>
          <a:p>
            <a:pPr algn="l" fontAlgn="base"/>
            <a:r>
              <a:rPr lang="en-US" sz="1600" dirty="0" smtClean="0">
                <a:latin typeface="Segoe UI" panose="020B0502040204020203" pitchFamily="34" charset="0"/>
                <a:cs typeface="Segoe UI" panose="020B0502040204020203" pitchFamily="34" charset="0"/>
              </a:rPr>
              <a:t>10:10AM – 11:25AM: Class 2</a:t>
            </a:r>
          </a:p>
          <a:p>
            <a:pPr algn="l" fontAlgn="base"/>
            <a:r>
              <a:rPr lang="en-US" sz="1600" dirty="0" smtClean="0">
                <a:latin typeface="Segoe UI" panose="020B0502040204020203" pitchFamily="34" charset="0"/>
                <a:cs typeface="Segoe UI" panose="020B0502040204020203" pitchFamily="34" charset="0"/>
              </a:rPr>
              <a:t>11:30AM – 12:30PM: </a:t>
            </a:r>
            <a:r>
              <a:rPr lang="en-US" sz="1600" dirty="0">
                <a:latin typeface="Segoe UI" panose="020B0502040204020203" pitchFamily="34" charset="0"/>
                <a:cs typeface="Segoe UI" panose="020B0502040204020203" pitchFamily="34" charset="0"/>
              </a:rPr>
              <a:t>Office Hour</a:t>
            </a:r>
            <a:endParaRPr lang="en-US" sz="1600" dirty="0" smtClean="0">
              <a:latin typeface="Segoe UI" panose="020B0502040204020203" pitchFamily="34" charset="0"/>
              <a:cs typeface="Segoe UI" panose="020B0502040204020203" pitchFamily="34" charset="0"/>
            </a:endParaRPr>
          </a:p>
          <a:p>
            <a:pPr algn="l" fontAlgn="base"/>
            <a:endParaRPr lang="en-US" sz="1600" dirty="0">
              <a:latin typeface="Segoe UI" panose="020B0502040204020203" pitchFamily="34" charset="0"/>
              <a:cs typeface="Segoe UI" panose="020B0502040204020203" pitchFamily="34" charset="0"/>
            </a:endParaRPr>
          </a:p>
          <a:p>
            <a:pPr algn="l" fontAlgn="base"/>
            <a:r>
              <a:rPr lang="en-US" sz="1200" dirty="0" smtClean="0">
                <a:latin typeface="Segoe UI" panose="020B0502040204020203" pitchFamily="34" charset="0"/>
                <a:ea typeface="Segoe UI Black" panose="020B0A02040204020203" pitchFamily="34" charset="0"/>
                <a:cs typeface="Segoe UI" panose="020B0502040204020203" pitchFamily="34" charset="0"/>
              </a:rPr>
              <a:t>*Must participate in Life Groups &amp; discipleships.</a:t>
            </a:r>
          </a:p>
          <a:p>
            <a:pPr algn="l" fontAlgn="base"/>
            <a:r>
              <a:rPr lang="en-US" sz="2000" dirty="0" smtClean="0">
                <a:latin typeface="Segoe UI Black" panose="020B0A02040204020203" pitchFamily="34" charset="0"/>
                <a:ea typeface="Segoe UI Black" panose="020B0A02040204020203" pitchFamily="34" charset="0"/>
                <a:cs typeface="Segoe UI Black" panose="020B0A02040204020203" pitchFamily="34" charset="0"/>
              </a:rPr>
              <a:t>SATURDAY</a:t>
            </a:r>
            <a:endParaRPr lang="en-US" sz="2000" b="1" dirty="0" smtClean="0">
              <a:latin typeface="Segoe UI Black" panose="020B0A02040204020203" pitchFamily="34" charset="0"/>
              <a:ea typeface="Segoe UI Black" panose="020B0A02040204020203" pitchFamily="34" charset="0"/>
              <a:cs typeface="Segoe UI Black" panose="020B0A02040204020203" pitchFamily="34" charset="0"/>
            </a:endParaRPr>
          </a:p>
          <a:p>
            <a:pPr algn="l" fontAlgn="base"/>
            <a:r>
              <a:rPr lang="en-US" sz="1600" dirty="0" smtClean="0">
                <a:latin typeface="Segoe UI" panose="020B0502040204020203" pitchFamily="34" charset="0"/>
                <a:cs typeface="Segoe UI" panose="020B0502040204020203" pitchFamily="34" charset="0"/>
              </a:rPr>
              <a:t>06:</a:t>
            </a:r>
            <a:r>
              <a:rPr lang="en-US" sz="1600" dirty="0">
                <a:latin typeface="Segoe UI" panose="020B0502040204020203" pitchFamily="34" charset="0"/>
                <a:cs typeface="Segoe UI" panose="020B0502040204020203" pitchFamily="34" charset="0"/>
              </a:rPr>
              <a:t>0</a:t>
            </a:r>
            <a:r>
              <a:rPr lang="en-US" sz="1600" dirty="0" smtClean="0">
                <a:latin typeface="Segoe UI" panose="020B0502040204020203" pitchFamily="34" charset="0"/>
                <a:cs typeface="Segoe UI" panose="020B0502040204020203" pitchFamily="34" charset="0"/>
              </a:rPr>
              <a:t>0PM – 07:</a:t>
            </a:r>
            <a:r>
              <a:rPr lang="en-US" sz="1600" dirty="0">
                <a:latin typeface="Segoe UI" panose="020B0502040204020203" pitchFamily="34" charset="0"/>
                <a:cs typeface="Segoe UI" panose="020B0502040204020203" pitchFamily="34" charset="0"/>
              </a:rPr>
              <a:t>0</a:t>
            </a:r>
            <a:r>
              <a:rPr lang="en-US" sz="1600" dirty="0" smtClean="0">
                <a:latin typeface="Segoe UI" panose="020B0502040204020203" pitchFamily="34" charset="0"/>
                <a:cs typeface="Segoe UI" panose="020B0502040204020203" pitchFamily="34" charset="0"/>
              </a:rPr>
              <a:t>0PM: Ministry Teams</a:t>
            </a:r>
          </a:p>
          <a:p>
            <a:pPr algn="l" fontAlgn="base"/>
            <a:r>
              <a:rPr lang="en-US" sz="1600" dirty="0" smtClean="0">
                <a:latin typeface="Segoe UI" panose="020B0502040204020203" pitchFamily="34" charset="0"/>
                <a:cs typeface="Segoe UI" panose="020B0502040204020203" pitchFamily="34" charset="0"/>
              </a:rPr>
              <a:t>07:</a:t>
            </a:r>
            <a:r>
              <a:rPr lang="en-US" sz="1600" dirty="0">
                <a:latin typeface="Segoe UI" panose="020B0502040204020203" pitchFamily="34" charset="0"/>
                <a:cs typeface="Segoe UI" panose="020B0502040204020203" pitchFamily="34" charset="0"/>
              </a:rPr>
              <a:t>0</a:t>
            </a:r>
            <a:r>
              <a:rPr lang="en-US" sz="1600" dirty="0" smtClean="0">
                <a:latin typeface="Segoe UI" panose="020B0502040204020203" pitchFamily="34" charset="0"/>
                <a:cs typeface="Segoe UI" panose="020B0502040204020203" pitchFamily="34" charset="0"/>
              </a:rPr>
              <a:t>0PM – 07:30PM: Happy Half Hour</a:t>
            </a:r>
          </a:p>
          <a:p>
            <a:pPr algn="l" fontAlgn="base"/>
            <a:r>
              <a:rPr lang="en-US" sz="1600" dirty="0" smtClean="0">
                <a:latin typeface="Segoe UI" panose="020B0502040204020203" pitchFamily="34" charset="0"/>
                <a:cs typeface="Segoe UI" panose="020B0502040204020203" pitchFamily="34" charset="0"/>
              </a:rPr>
              <a:t>07:30PM – 09:00PM: Enjoy Service</a:t>
            </a:r>
          </a:p>
          <a:p>
            <a:pPr algn="l" fontAlgn="base"/>
            <a:endParaRPr lang="en-US" sz="1100" dirty="0" smtClean="0">
              <a:latin typeface="Segoe UI" panose="020B0502040204020203" pitchFamily="34" charset="0"/>
              <a:cs typeface="Segoe UI" panose="020B0502040204020203" pitchFamily="34" charset="0"/>
            </a:endParaRPr>
          </a:p>
          <a:p>
            <a:pPr algn="l" fontAlgn="base"/>
            <a:endParaRPr lang="en-US" sz="1100" dirty="0" smtClean="0">
              <a:latin typeface="Segoe UI" panose="020B0502040204020203" pitchFamily="34" charset="0"/>
              <a:cs typeface="Segoe UI" panose="020B0502040204020203" pitchFamily="34" charset="0"/>
            </a:endParaRPr>
          </a:p>
          <a:p>
            <a:pPr algn="l" fontAlgn="base"/>
            <a:r>
              <a:rPr lang="en-US" sz="2000" dirty="0" smtClean="0">
                <a:latin typeface="Segoe UI Black" panose="020B0A02040204020203" pitchFamily="34" charset="0"/>
                <a:ea typeface="Segoe UI Black" panose="020B0A02040204020203" pitchFamily="34" charset="0"/>
                <a:cs typeface="Segoe UI Black" panose="020B0A02040204020203" pitchFamily="34" charset="0"/>
              </a:rPr>
              <a:t>SUNDAY</a:t>
            </a:r>
            <a:endParaRPr lang="en-US" sz="1600" dirty="0" smtClean="0">
              <a:latin typeface="Segoe UI" panose="020B0502040204020203" pitchFamily="34" charset="0"/>
              <a:cs typeface="Segoe UI" panose="020B0502040204020203" pitchFamily="34" charset="0"/>
            </a:endParaRPr>
          </a:p>
          <a:p>
            <a:pPr algn="l" fontAlgn="base"/>
            <a:r>
              <a:rPr lang="en-US" sz="1600" dirty="0" smtClean="0">
                <a:latin typeface="Segoe UI" panose="020B0502040204020203" pitchFamily="34" charset="0"/>
                <a:cs typeface="Segoe UI" panose="020B0502040204020203" pitchFamily="34" charset="0"/>
              </a:rPr>
              <a:t>09:30AM – 10:30AM: Ministry Teams</a:t>
            </a:r>
          </a:p>
          <a:p>
            <a:pPr algn="l" fontAlgn="base"/>
            <a:r>
              <a:rPr lang="en-US" sz="1600" dirty="0" smtClean="0">
                <a:latin typeface="Segoe UI" panose="020B0502040204020203" pitchFamily="34" charset="0"/>
                <a:cs typeface="Segoe UI" panose="020B0502040204020203" pitchFamily="34" charset="0"/>
              </a:rPr>
              <a:t>10:30AM – 12:00PM: Sunday Service</a:t>
            </a:r>
            <a:endParaRPr lang="en-US" sz="2000" dirty="0">
              <a:latin typeface="Segoe UI" panose="020B0502040204020203" pitchFamily="34" charset="0"/>
              <a:cs typeface="Segoe UI" panose="020B0502040204020203"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8838" y="6133999"/>
            <a:ext cx="2953162" cy="724001"/>
          </a:xfrm>
          <a:prstGeom prst="rect">
            <a:avLst/>
          </a:prstGeom>
        </p:spPr>
      </p:pic>
    </p:spTree>
    <p:extLst>
      <p:ext uri="{BB962C8B-B14F-4D97-AF65-F5344CB8AC3E}">
        <p14:creationId xmlns:p14="http://schemas.microsoft.com/office/powerpoint/2010/main" val="213058547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5351"/>
            <a:ext cx="9144000" cy="976828"/>
          </a:xfrm>
        </p:spPr>
        <p:txBody>
          <a:bodyPr>
            <a:normAutofit/>
          </a:bodyPr>
          <a:lstStyle/>
          <a:p>
            <a:r>
              <a:rPr lang="en-US" sz="5400" b="1" dirty="0" smtClean="0">
                <a:latin typeface="Segoe UI" panose="020B0502040204020203" pitchFamily="34" charset="0"/>
                <a:cs typeface="Segoe UI" panose="020B0502040204020203" pitchFamily="34" charset="0"/>
              </a:rPr>
              <a:t>/////</a:t>
            </a:r>
            <a:r>
              <a:rPr lang="en-US" sz="5400" dirty="0" smtClean="0">
                <a:latin typeface="Segoe UI" panose="020B0502040204020203" pitchFamily="34" charset="0"/>
                <a:cs typeface="Segoe UI" panose="020B0502040204020203" pitchFamily="34" charset="0"/>
              </a:rPr>
              <a:t>     </a:t>
            </a:r>
            <a:r>
              <a:rPr lang="en-US" sz="5400" b="1" dirty="0" smtClean="0">
                <a:latin typeface="Segoe UI" panose="020B0502040204020203" pitchFamily="34" charset="0"/>
                <a:cs typeface="Segoe UI" panose="020B0502040204020203" pitchFamily="34" charset="0"/>
              </a:rPr>
              <a:t>FAQ</a:t>
            </a:r>
            <a:r>
              <a:rPr lang="en-US" sz="5400" dirty="0" smtClean="0">
                <a:latin typeface="Segoe UI" panose="020B0502040204020203" pitchFamily="34" charset="0"/>
                <a:cs typeface="Segoe UI" panose="020B0502040204020203" pitchFamily="34" charset="0"/>
              </a:rPr>
              <a:t>     </a:t>
            </a:r>
            <a:r>
              <a:rPr lang="en-US" sz="5400" b="1" dirty="0" smtClean="0">
                <a:latin typeface="Segoe UI" panose="020B0502040204020203" pitchFamily="34" charset="0"/>
                <a:cs typeface="Segoe UI" panose="020B0502040204020203" pitchFamily="34" charset="0"/>
              </a:rPr>
              <a:t>/////</a:t>
            </a:r>
            <a:endParaRPr lang="en-US" sz="5400" b="1" dirty="0">
              <a:latin typeface="Segoe UI" panose="020B0502040204020203" pitchFamily="34" charset="0"/>
              <a:cs typeface="Segoe UI" panose="020B0502040204020203" pitchFamily="34" charset="0"/>
            </a:endParaRPr>
          </a:p>
        </p:txBody>
      </p:sp>
      <p:sp>
        <p:nvSpPr>
          <p:cNvPr id="3" name="Subtitle 2"/>
          <p:cNvSpPr>
            <a:spLocks noGrp="1"/>
          </p:cNvSpPr>
          <p:nvPr>
            <p:ph type="subTitle" idx="1"/>
          </p:nvPr>
        </p:nvSpPr>
        <p:spPr>
          <a:xfrm>
            <a:off x="393357" y="1843724"/>
            <a:ext cx="11405285" cy="4652275"/>
          </a:xfrm>
        </p:spPr>
        <p:txBody>
          <a:bodyPr>
            <a:normAutofit/>
          </a:bodyPr>
          <a:lstStyle/>
          <a:p>
            <a:pPr algn="l" fontAlgn="base"/>
            <a:r>
              <a:rPr lang="en-US" dirty="0" smtClean="0">
                <a:latin typeface="Segoe UI Black" panose="020B0A02040204020203" pitchFamily="34" charset="0"/>
                <a:ea typeface="Segoe UI Black" panose="020B0A02040204020203" pitchFamily="34" charset="0"/>
                <a:cs typeface="Segoe UI Black" panose="020B0A02040204020203" pitchFamily="34" charset="0"/>
              </a:rPr>
              <a:t>WHAT IS THE APPLICATION FEE?</a:t>
            </a:r>
            <a:endParaRPr lang="en-US" b="1" dirty="0">
              <a:latin typeface="Segoe UI Black" panose="020B0A02040204020203" pitchFamily="34" charset="0"/>
              <a:ea typeface="Segoe UI Black" panose="020B0A02040204020203" pitchFamily="34" charset="0"/>
              <a:cs typeface="Segoe UI Black" panose="020B0A02040204020203" pitchFamily="34" charset="0"/>
            </a:endParaRPr>
          </a:p>
          <a:p>
            <a:pPr algn="just"/>
            <a:r>
              <a:rPr lang="en-US" sz="1800" dirty="0"/>
              <a:t>As of 2015 we do not require a registration or application fee but </a:t>
            </a:r>
            <a:r>
              <a:rPr lang="en-US" sz="1800" b="1" dirty="0"/>
              <a:t>a </a:t>
            </a:r>
            <a:r>
              <a:rPr lang="en-US" sz="1800" b="1" dirty="0" smtClean="0"/>
              <a:t>$100</a:t>
            </a:r>
            <a:r>
              <a:rPr lang="en-US" sz="1800" b="1" dirty="0"/>
              <a:t> </a:t>
            </a:r>
            <a:r>
              <a:rPr lang="en-US" sz="1800" b="1" dirty="0" smtClean="0"/>
              <a:t>non-refundable fee </a:t>
            </a:r>
            <a:r>
              <a:rPr lang="en-US" sz="1800" b="1" dirty="0"/>
              <a:t>is required upon approval of </a:t>
            </a:r>
            <a:r>
              <a:rPr lang="en-US" sz="1800" b="1"/>
              <a:t>your </a:t>
            </a:r>
            <a:r>
              <a:rPr lang="en-US" sz="1800" b="1" smtClean="0"/>
              <a:t>application</a:t>
            </a:r>
            <a:r>
              <a:rPr lang="en-US" sz="1800" smtClean="0"/>
              <a:t>.</a:t>
            </a:r>
            <a:endParaRPr lang="en-US" sz="1800" dirty="0" smtClean="0"/>
          </a:p>
          <a:p>
            <a:pPr algn="just"/>
            <a:endParaRPr lang="en-US" sz="1600" dirty="0" smtClean="0">
              <a:latin typeface="Segoe UI" panose="020B0502040204020203" pitchFamily="34" charset="0"/>
              <a:cs typeface="Segoe UI" panose="020B0502040204020203" pitchFamily="34" charset="0"/>
            </a:endParaRPr>
          </a:p>
          <a:p>
            <a:pPr algn="l" fontAlgn="base"/>
            <a:r>
              <a:rPr lang="en-US" dirty="0" smtClean="0">
                <a:latin typeface="Segoe UI Black" panose="020B0A02040204020203" pitchFamily="34" charset="0"/>
                <a:ea typeface="Segoe UI Black" panose="020B0A02040204020203" pitchFamily="34" charset="0"/>
                <a:cs typeface="Segoe UI Black" panose="020B0A02040204020203" pitchFamily="34" charset="0"/>
              </a:rPr>
              <a:t>WILL I NEED A CAR?</a:t>
            </a:r>
            <a:endParaRPr lang="en-US" b="1" dirty="0" smtClean="0">
              <a:latin typeface="Segoe UI Black" panose="020B0A02040204020203" pitchFamily="34" charset="0"/>
              <a:ea typeface="Segoe UI Black" panose="020B0A02040204020203" pitchFamily="34" charset="0"/>
              <a:cs typeface="Segoe UI Black" panose="020B0A02040204020203" pitchFamily="34" charset="0"/>
            </a:endParaRPr>
          </a:p>
          <a:p>
            <a:pPr algn="just"/>
            <a:r>
              <a:rPr lang="en-US" sz="1800" dirty="0"/>
              <a:t>Having a car will be up to your personal preference. You will not be required to own one for school</a:t>
            </a:r>
            <a:r>
              <a:rPr lang="en-US" sz="1800" dirty="0" smtClean="0"/>
              <a:t>.</a:t>
            </a:r>
          </a:p>
          <a:p>
            <a:pPr algn="just"/>
            <a:endParaRPr lang="en-US" sz="1600" dirty="0" smtClean="0">
              <a:latin typeface="Segoe UI" panose="020B0502040204020203" pitchFamily="34" charset="0"/>
              <a:cs typeface="Segoe UI" panose="020B0502040204020203" pitchFamily="34" charset="0"/>
            </a:endParaRPr>
          </a:p>
          <a:p>
            <a:pPr algn="l" fontAlgn="base"/>
            <a:r>
              <a:rPr lang="en-US" dirty="0" smtClean="0">
                <a:latin typeface="Segoe UI Black" panose="020B0A02040204020203" pitchFamily="34" charset="0"/>
                <a:ea typeface="Segoe UI Black" panose="020B0A02040204020203" pitchFamily="34" charset="0"/>
                <a:cs typeface="Segoe UI Black" panose="020B0A02040204020203" pitchFamily="34" charset="0"/>
              </a:rPr>
              <a:t>SHOULD I BRING A LAPTOP?</a:t>
            </a:r>
            <a:endParaRPr lang="en-US" b="1" dirty="0" smtClean="0">
              <a:latin typeface="Segoe UI Black" panose="020B0A02040204020203" pitchFamily="34" charset="0"/>
              <a:ea typeface="Segoe UI Black" panose="020B0A02040204020203" pitchFamily="34" charset="0"/>
              <a:cs typeface="Segoe UI Black" panose="020B0A02040204020203" pitchFamily="34" charset="0"/>
            </a:endParaRPr>
          </a:p>
          <a:p>
            <a:pPr algn="just"/>
            <a:r>
              <a:rPr lang="en-US" sz="1800" dirty="0"/>
              <a:t>Yes, a laptop or desktop computer will be important </a:t>
            </a:r>
            <a:r>
              <a:rPr lang="en-US" sz="1800" dirty="0" smtClean="0"/>
              <a:t>to </a:t>
            </a:r>
            <a:r>
              <a:rPr lang="en-US" sz="1800" dirty="0"/>
              <a:t>your experience as a student</a:t>
            </a:r>
            <a:r>
              <a:rPr lang="en-US" sz="1800" dirty="0" smtClean="0"/>
              <a:t>.</a:t>
            </a:r>
          </a:p>
          <a:p>
            <a:pPr algn="just"/>
            <a:endParaRPr lang="en-US" sz="1800" dirty="0">
              <a:latin typeface="Segoe UI" panose="020B0502040204020203" pitchFamily="34" charset="0"/>
              <a:cs typeface="Segoe UI" panose="020B0502040204020203" pitchFamily="34" charset="0"/>
            </a:endParaRPr>
          </a:p>
          <a:p>
            <a:pPr algn="l" fontAlgn="base"/>
            <a:r>
              <a:rPr lang="en-US" dirty="0" smtClean="0">
                <a:latin typeface="Segoe UI Black" panose="020B0A02040204020203" pitchFamily="34" charset="0"/>
                <a:ea typeface="Segoe UI Black" panose="020B0A02040204020203" pitchFamily="34" charset="0"/>
                <a:cs typeface="Segoe UI Black" panose="020B0A02040204020203" pitchFamily="34" charset="0"/>
              </a:rPr>
              <a:t>CAN YOU COME AS A MARRIED COUPLE?</a:t>
            </a:r>
            <a:endParaRPr lang="en-US" b="1" dirty="0">
              <a:latin typeface="Segoe UI Black" panose="020B0A02040204020203" pitchFamily="34" charset="0"/>
              <a:ea typeface="Segoe UI Black" panose="020B0A02040204020203" pitchFamily="34" charset="0"/>
              <a:cs typeface="Segoe UI Black" panose="020B0A02040204020203" pitchFamily="34" charset="0"/>
            </a:endParaRPr>
          </a:p>
          <a:p>
            <a:pPr algn="just"/>
            <a:r>
              <a:rPr lang="en-US" sz="1800" dirty="0"/>
              <a:t>Yes, we allow married students as long as their spouse is in full agreement of the decision.</a:t>
            </a:r>
            <a:endParaRPr lang="en-US" dirty="0">
              <a:latin typeface="Segoe UI" panose="020B0502040204020203" pitchFamily="34" charset="0"/>
              <a:cs typeface="Segoe UI" panose="020B0502040204020203"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8838" y="6133999"/>
            <a:ext cx="2953162" cy="724001"/>
          </a:xfrm>
          <a:prstGeom prst="rect">
            <a:avLst/>
          </a:prstGeom>
        </p:spPr>
      </p:pic>
    </p:spTree>
    <p:extLst>
      <p:ext uri="{BB962C8B-B14F-4D97-AF65-F5344CB8AC3E}">
        <p14:creationId xmlns:p14="http://schemas.microsoft.com/office/powerpoint/2010/main" val="165324954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652</Words>
  <Application>Microsoft Macintosh PowerPoint</Application>
  <PresentationFormat>Custom</PresentationFormat>
  <Paragraphs>146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     ABOUT     /////</vt:lpstr>
      <vt:lpstr>/////     STUDENT HOUSING     /////</vt:lpstr>
      <vt:lpstr>/////     STUDENT HOUSING     /////</vt:lpstr>
      <vt:lpstr>/////     TUITION     /////</vt:lpstr>
      <vt:lpstr>/////     SEU     /////</vt:lpstr>
      <vt:lpstr>/////     SEU     /////</vt:lpstr>
      <vt:lpstr>/////     STUDENT LIFE     /////</vt:lpstr>
      <vt:lpstr>/////     FAQ     /////</vt:lpstr>
      <vt:lpstr>/////     MARK YOUR CALENDARS     /////</vt:lpstr>
    </vt:vector>
  </TitlesOfParts>
  <Company>Visionamics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ABOUT     /////</dc:title>
  <dc:creator>Jimmy Colatti</dc:creator>
  <cp:lastModifiedBy>Jimmy Colatti</cp:lastModifiedBy>
  <cp:revision>24</cp:revision>
  <dcterms:created xsi:type="dcterms:W3CDTF">2017-06-22T14:34:25Z</dcterms:created>
  <dcterms:modified xsi:type="dcterms:W3CDTF">2017-12-01T16:52:22Z</dcterms:modified>
</cp:coreProperties>
</file>