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9" r:id="rId4"/>
    <p:sldId id="260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-128" y="-1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1E0B-D4CA-4573-AB19-0544D89E5690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EC4F-27F5-42AB-8FF7-7318ADEE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3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1E0B-D4CA-4573-AB19-0544D89E5690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EC4F-27F5-42AB-8FF7-7318ADEE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4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1E0B-D4CA-4573-AB19-0544D89E5690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EC4F-27F5-42AB-8FF7-7318ADEE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2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1E0B-D4CA-4573-AB19-0544D89E5690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EC4F-27F5-42AB-8FF7-7318ADEE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3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1E0B-D4CA-4573-AB19-0544D89E5690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EC4F-27F5-42AB-8FF7-7318ADEE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1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1E0B-D4CA-4573-AB19-0544D89E5690}" type="datetimeFigureOut">
              <a:rPr lang="en-US" smtClean="0"/>
              <a:t>12/1/17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EC4F-27F5-42AB-8FF7-7318ADEE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6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1E0B-D4CA-4573-AB19-0544D89E5690}" type="datetimeFigureOut">
              <a:rPr lang="en-US" smtClean="0"/>
              <a:t>12/1/17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EC4F-27F5-42AB-8FF7-7318ADEE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9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1E0B-D4CA-4573-AB19-0544D89E5690}" type="datetimeFigureOut">
              <a:rPr lang="en-US" smtClean="0"/>
              <a:t>12/1/17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EC4F-27F5-42AB-8FF7-7318ADEE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1E0B-D4CA-4573-AB19-0544D89E5690}" type="datetimeFigureOut">
              <a:rPr lang="en-US" smtClean="0"/>
              <a:t>12/1/17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EC4F-27F5-42AB-8FF7-7318ADEE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7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1E0B-D4CA-4573-AB19-0544D89E5690}" type="datetimeFigureOut">
              <a:rPr lang="en-US" smtClean="0"/>
              <a:t>12/1/17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EC4F-27F5-42AB-8FF7-7318ADEE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4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1E0B-D4CA-4573-AB19-0544D89E5690}" type="datetimeFigureOut">
              <a:rPr lang="en-US" smtClean="0"/>
              <a:t>12/1/17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EC4F-27F5-42AB-8FF7-7318ADEE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4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01E0B-D4CA-4573-AB19-0544D89E5690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BEC4F-27F5-42AB-8FF7-7318ADEE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9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970" y="0"/>
            <a:ext cx="6971593" cy="6971593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 rot="5400000">
            <a:off x="9478823" y="3095046"/>
            <a:ext cx="3762310" cy="976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//////////</a:t>
            </a:r>
            <a:endParaRPr lang="en-US" sz="5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5400000">
            <a:off x="-1092703" y="3095046"/>
            <a:ext cx="3762310" cy="976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//////////</a:t>
            </a:r>
            <a:endParaRPr lang="en-US" sz="5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425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5351"/>
            <a:ext cx="9144000" cy="976828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/////</a:t>
            </a:r>
            <a:r>
              <a:rPr 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</a:t>
            </a:r>
            <a:r>
              <a:rPr lang="en-US" sz="5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ABOUT</a:t>
            </a:r>
            <a:r>
              <a:rPr lang="en-US" sz="5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</a:t>
            </a:r>
            <a:r>
              <a:rPr lang="en-US" sz="5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/////</a:t>
            </a:r>
            <a:endParaRPr lang="en-US" sz="5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357" y="1843724"/>
            <a:ext cx="11405285" cy="4652275"/>
          </a:xfrm>
        </p:spPr>
        <p:txBody>
          <a:bodyPr>
            <a:normAutofit/>
          </a:bodyPr>
          <a:lstStyle/>
          <a:p>
            <a:pPr algn="l" fontAlgn="base"/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HOW IT WORKS</a:t>
            </a:r>
            <a:endParaRPr lang="en-US" b="1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just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The program is designed to be a 2-year program with focus on three main things: leadership skills, formation of the character of Christ, and an intimate relationship with the Father and His Word. We train and invest in the student’s leadership skills by equipping and 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challenging 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them to lead Life Groups and make disciples. </a:t>
            </a:r>
            <a:endParaRPr lang="en-US" sz="1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n-U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 fontAlgn="base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IS VSM FOR YOU?</a:t>
            </a:r>
            <a:endParaRPr lang="en-US" b="1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just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VSM 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for the called and it is 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not for the faint of 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heart. It’s a fast 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paced season of 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schooling 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and you must be ready and willing to invest much time and 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energy. 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Besides normal school hours and 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classes, 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students have daily assignments, weekly outreaches, and Life Group meetings.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algn="just"/>
            <a:endParaRPr lang="en-U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 fontAlgn="base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CLASS SIZE</a:t>
            </a:r>
            <a:endParaRPr lang="en-US" b="1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just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Class sizes are expected to be about 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10-25 students.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838" y="6133999"/>
            <a:ext cx="2953162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899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5351"/>
            <a:ext cx="9144000" cy="976828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/////</a:t>
            </a:r>
            <a:r>
              <a:rPr 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</a:t>
            </a:r>
            <a:r>
              <a:rPr lang="en-US" sz="5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TUITION</a:t>
            </a:r>
            <a:r>
              <a:rPr 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</a:t>
            </a:r>
            <a:r>
              <a:rPr lang="en-US" sz="5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/////</a:t>
            </a:r>
            <a:endParaRPr lang="en-US" sz="5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357" y="1668162"/>
            <a:ext cx="11405285" cy="5000831"/>
          </a:xfrm>
        </p:spPr>
        <p:txBody>
          <a:bodyPr numCol="2">
            <a:normAutofit/>
          </a:bodyPr>
          <a:lstStyle/>
          <a:p>
            <a:pPr algn="l" fontAlgn="base"/>
            <a:r>
              <a:rPr lang="en-US" sz="26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TUITION INFO</a:t>
            </a:r>
            <a:endParaRPr lang="en-US" sz="2600" b="1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just" fontAlgn="base"/>
            <a:r>
              <a:rPr lang="en-US" sz="19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VSM Part Time Tuition </a:t>
            </a:r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is </a:t>
            </a:r>
            <a:r>
              <a:rPr lang="en-US" sz="1900" dirty="0" smtClean="0">
                <a:latin typeface="Segoe UI" panose="020B0502040204020203" pitchFamily="34" charset="0"/>
                <a:cs typeface="Segoe UI" panose="020B0502040204020203" pitchFamily="34" charset="0"/>
              </a:rPr>
              <a:t>$100/</a:t>
            </a:r>
            <a:r>
              <a:rPr lang="en-US" sz="19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mo</a:t>
            </a:r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9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per individual</a:t>
            </a:r>
          </a:p>
          <a:p>
            <a:pPr algn="just" fontAlgn="base"/>
            <a:r>
              <a:rPr lang="en-US" sz="1900" dirty="0" smtClean="0">
                <a:latin typeface="Segoe UI" panose="020B0502040204020203" pitchFamily="34" charset="0"/>
                <a:cs typeface="Segoe UI" panose="020B0502040204020203" pitchFamily="34" charset="0"/>
              </a:rPr>
              <a:t>*VSM </a:t>
            </a:r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Part Time </a:t>
            </a:r>
            <a:r>
              <a:rPr lang="en-US" sz="19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Tuition Marital Discount is $120/</a:t>
            </a:r>
            <a:r>
              <a:rPr lang="en-US" sz="19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mo</a:t>
            </a:r>
            <a:endParaRPr lang="en-US" sz="19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fontAlgn="base"/>
            <a:endParaRPr lang="en-US" sz="19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fontAlgn="base"/>
            <a:r>
              <a:rPr lang="en-US" sz="1900" dirty="0" smtClean="0">
                <a:latin typeface="Segoe UI" panose="020B0502040204020203" pitchFamily="34" charset="0"/>
                <a:cs typeface="Segoe UI" panose="020B0502040204020203" pitchFamily="34" charset="0"/>
              </a:rPr>
              <a:t>​​</a:t>
            </a:r>
          </a:p>
          <a:p>
            <a:pPr algn="just" fontAlgn="base"/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Tuition is to be paid electronically every first Tuesday of</a:t>
            </a:r>
          </a:p>
          <a:p>
            <a:pPr algn="just" fontAlgn="base"/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the month. *Marital Discount is offered to encourage married</a:t>
            </a:r>
          </a:p>
          <a:p>
            <a:pPr algn="just" fontAlgn="base"/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couples to do seminary TOGETHER. 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fontAlgn="base"/>
            <a:endParaRPr lang="en-US" sz="1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n-U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n-U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n-U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 fontAlgn="base"/>
            <a:endParaRPr lang="en-US" sz="2600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l" fontAlgn="base"/>
            <a:endParaRPr lang="en-US" sz="2600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l" fontAlgn="base"/>
            <a:endParaRPr lang="en-US" sz="2600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838" y="6133999"/>
            <a:ext cx="2953162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201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5351"/>
            <a:ext cx="12192000" cy="976828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/////</a:t>
            </a:r>
            <a:r>
              <a:rPr 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</a:t>
            </a:r>
            <a:r>
              <a:rPr lang="en-US" sz="5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STUDENT LIFE</a:t>
            </a:r>
            <a:r>
              <a:rPr 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</a:t>
            </a:r>
            <a:r>
              <a:rPr lang="en-US" sz="5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/////</a:t>
            </a:r>
            <a:endParaRPr lang="en-US" sz="5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357" y="1843724"/>
            <a:ext cx="11405285" cy="4652275"/>
          </a:xfrm>
        </p:spPr>
        <p:txBody>
          <a:bodyPr numCol="2">
            <a:normAutofit/>
          </a:bodyPr>
          <a:lstStyle/>
          <a:p>
            <a:pPr algn="l" fontAlgn="base"/>
            <a:r>
              <a:rPr lang="en-US" sz="20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MONDAY</a:t>
            </a:r>
            <a:endParaRPr lang="en-US" sz="2800" b="1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l" fontAlgn="base"/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07:30PM – 08:30PM: Class 1</a:t>
            </a:r>
          </a:p>
          <a:p>
            <a:pPr algn="l" fontAlgn="base"/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08:30PM – 08:40PM: Break</a:t>
            </a:r>
          </a:p>
          <a:p>
            <a:pPr algn="l" fontAlgn="base"/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08:40PM – 09:30PM: Class 1</a:t>
            </a:r>
          </a:p>
          <a:p>
            <a:pPr algn="l" fontAlgn="base"/>
            <a:endParaRPr lang="en-US" sz="2000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l" fontAlgn="base"/>
            <a:r>
              <a:rPr lang="en-US" sz="20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TUESDAY</a:t>
            </a:r>
            <a:endParaRPr lang="en-US" sz="2000" b="1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l" fontAlgn="base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07:30PM – 08:30PM: Class 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 fontAlgn="base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08:30PM – 08:40PM: Break</a:t>
            </a:r>
          </a:p>
          <a:p>
            <a:pPr algn="l" fontAlgn="base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08:40PM – 09:30PM: Class 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  <a:p>
            <a:pPr algn="l" fontAlgn="base"/>
            <a:endParaRPr lang="en-US" sz="1600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l" fontAlgn="base"/>
            <a:endParaRPr lang="en-US" sz="1100" dirty="0" smtClean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l" fontAlgn="base"/>
            <a:endParaRPr lang="en-US" sz="1100" dirty="0" smtClean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r" fontAlgn="base"/>
            <a:r>
              <a:rPr lang="en-US" sz="1100" b="1" dirty="0" smtClean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*</a:t>
            </a:r>
            <a:r>
              <a:rPr lang="en-US" sz="1100" b="1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Must participate in Life </a:t>
            </a:r>
            <a:r>
              <a:rPr lang="en-US" sz="1100" b="1" dirty="0" smtClean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Groups, discipleships, and a Volunteer Team</a:t>
            </a:r>
          </a:p>
          <a:p>
            <a:pPr algn="l" fontAlgn="base"/>
            <a:r>
              <a:rPr lang="en-US" sz="20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SATURDAY</a:t>
            </a:r>
            <a:endParaRPr lang="en-US" sz="2000" b="1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l" fontAlgn="base"/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06:00PM – 07:00PM: Ministry Teams</a:t>
            </a:r>
          </a:p>
          <a:p>
            <a:pPr algn="l" fontAlgn="base"/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07:30PM – 09:00PM: Enjoy Service</a:t>
            </a:r>
          </a:p>
          <a:p>
            <a:pPr algn="l" fontAlgn="base"/>
            <a:endParaRPr lang="en-US" sz="11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 fontAlgn="base"/>
            <a:endParaRPr lang="en-US" sz="11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 fontAlgn="base"/>
            <a:r>
              <a:rPr lang="en-US" sz="20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SUNDAY</a:t>
            </a:r>
            <a:endParaRPr lang="en-US" sz="2000" b="1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l" fontAlgn="base"/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09:30AM – 10:30AM: Ministry Teams</a:t>
            </a:r>
          </a:p>
          <a:p>
            <a:pPr algn="l" fontAlgn="base"/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10:30AM – 12:00PM: Sunday Service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 fontAlgn="base"/>
            <a:endParaRPr lang="en-U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 fontAlgn="base"/>
            <a:endParaRPr lang="en-U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 fontAlgn="base"/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838" y="6133999"/>
            <a:ext cx="2953162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585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5351"/>
            <a:ext cx="9144000" cy="976828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/////</a:t>
            </a:r>
            <a:r>
              <a:rPr 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</a:t>
            </a:r>
            <a:r>
              <a:rPr lang="en-US" sz="5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FAQ</a:t>
            </a:r>
            <a:r>
              <a:rPr 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</a:t>
            </a:r>
            <a:r>
              <a:rPr lang="en-US" sz="5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/////</a:t>
            </a:r>
            <a:endParaRPr lang="en-US" sz="5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357" y="1843724"/>
            <a:ext cx="11405285" cy="4652275"/>
          </a:xfrm>
        </p:spPr>
        <p:txBody>
          <a:bodyPr>
            <a:normAutofit/>
          </a:bodyPr>
          <a:lstStyle/>
          <a:p>
            <a:pPr algn="l" fontAlgn="base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WHAT IS THE APPLICATION FEE?</a:t>
            </a:r>
            <a:endParaRPr lang="en-US" b="1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just"/>
            <a:r>
              <a:rPr lang="en-US" sz="1800" dirty="0"/>
              <a:t>As of 2015 we do not require a registration or application </a:t>
            </a:r>
            <a:r>
              <a:rPr lang="en-US" sz="1800" dirty="0" smtClean="0"/>
              <a:t>fee </a:t>
            </a:r>
            <a:r>
              <a:rPr lang="en-US" sz="1800" dirty="0"/>
              <a:t>but </a:t>
            </a:r>
            <a:r>
              <a:rPr lang="en-US" sz="1800" b="1" dirty="0"/>
              <a:t>a </a:t>
            </a:r>
            <a:r>
              <a:rPr lang="en-US" sz="1800" b="1" dirty="0" smtClean="0"/>
              <a:t>$100</a:t>
            </a:r>
            <a:r>
              <a:rPr lang="en-US" sz="1800" b="1" dirty="0"/>
              <a:t> </a:t>
            </a:r>
            <a:r>
              <a:rPr lang="en-US" sz="1800" b="1" dirty="0" smtClean="0"/>
              <a:t>non-refundable fee </a:t>
            </a:r>
            <a:r>
              <a:rPr lang="en-US" sz="1800" b="1" dirty="0"/>
              <a:t>is required upon approval of </a:t>
            </a:r>
            <a:r>
              <a:rPr lang="en-US" sz="1800" b="1"/>
              <a:t>your </a:t>
            </a:r>
            <a:r>
              <a:rPr lang="en-US" sz="1800" b="1" smtClean="0"/>
              <a:t>application</a:t>
            </a:r>
            <a:r>
              <a:rPr lang="en-US" sz="1800" smtClean="0"/>
              <a:t>.</a:t>
            </a:r>
            <a:endParaRPr lang="en-US" sz="1800" dirty="0" smtClean="0"/>
          </a:p>
          <a:p>
            <a:pPr algn="just"/>
            <a:endParaRPr lang="en-U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 fontAlgn="base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WILL I NEED A CAR?</a:t>
            </a:r>
            <a:endParaRPr lang="en-US" b="1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just"/>
            <a:r>
              <a:rPr lang="en-US" sz="1800" dirty="0"/>
              <a:t>Having a car will be up to your personal preference. You will not be required to own one for school</a:t>
            </a:r>
            <a:r>
              <a:rPr lang="en-US" sz="1800" dirty="0" smtClean="0"/>
              <a:t>.</a:t>
            </a:r>
          </a:p>
          <a:p>
            <a:pPr algn="just"/>
            <a:endParaRPr lang="en-U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 fontAlgn="base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SHOULD I BRING A LAPTOP?</a:t>
            </a:r>
            <a:endParaRPr lang="en-US" b="1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just"/>
            <a:r>
              <a:rPr lang="en-US" sz="1800" dirty="0"/>
              <a:t>Yes, a laptop or desktop computer will be important </a:t>
            </a:r>
            <a:r>
              <a:rPr lang="en-US" sz="1800" dirty="0" smtClean="0"/>
              <a:t>to </a:t>
            </a:r>
            <a:r>
              <a:rPr lang="en-US" sz="1800" dirty="0"/>
              <a:t>your experience as a student</a:t>
            </a:r>
            <a:r>
              <a:rPr lang="en-US" sz="1800" dirty="0" smtClean="0"/>
              <a:t>.</a:t>
            </a:r>
          </a:p>
          <a:p>
            <a:pPr algn="just"/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 fontAlgn="base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CAN YOU COME AS A MARRIED COUPLE?</a:t>
            </a:r>
            <a:endParaRPr lang="en-US" b="1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just"/>
            <a:r>
              <a:rPr lang="en-US" sz="1800" dirty="0"/>
              <a:t>Yes, we allow married students as long as their spouse is in full agreement of the decision.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838" y="6133999"/>
            <a:ext cx="2953162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249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3252" y="308919"/>
            <a:ext cx="12278497" cy="976828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/////</a:t>
            </a:r>
            <a:r>
              <a:rPr 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</a:t>
            </a:r>
            <a:r>
              <a:rPr lang="en-US" sz="5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MARK YOUR CALENDARS</a:t>
            </a:r>
            <a:r>
              <a:rPr 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</a:t>
            </a:r>
            <a:r>
              <a:rPr lang="en-US" sz="5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/////</a:t>
            </a:r>
            <a:endParaRPr lang="en-US" sz="5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355" y="1843724"/>
            <a:ext cx="11405285" cy="4652275"/>
          </a:xfrm>
        </p:spPr>
        <p:txBody>
          <a:bodyPr numCol="1">
            <a:normAutofit/>
          </a:bodyPr>
          <a:lstStyle/>
          <a:p>
            <a:pPr algn="l"/>
            <a:endParaRPr lang="en-US" sz="2000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l"/>
            <a:endParaRPr lang="en-US" sz="2000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l"/>
            <a:r>
              <a:rPr lang="en-US" sz="28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SEPTEMBER 4</a:t>
            </a:r>
          </a:p>
          <a:p>
            <a:pPr algn="l"/>
            <a:r>
              <a:rPr lang="en-US" sz="2000" dirty="0" smtClean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FIRST PAYMENT DUE</a:t>
            </a:r>
          </a:p>
          <a:p>
            <a:pPr algn="l"/>
            <a:endParaRPr lang="en-US" sz="2000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l"/>
            <a:endParaRPr lang="en-US" sz="2000" dirty="0" smtClean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l"/>
            <a:r>
              <a:rPr lang="en-US" sz="28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SEPTEMBER </a:t>
            </a:r>
            <a:r>
              <a:rPr lang="en-US" sz="28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4</a:t>
            </a:r>
          </a:p>
          <a:p>
            <a:pPr algn="l"/>
            <a:r>
              <a:rPr lang="en-US" sz="20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FIRST </a:t>
            </a:r>
            <a:r>
              <a:rPr lang="en-US" sz="2000" dirty="0" smtClean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DAY OF CLASS</a:t>
            </a:r>
            <a:endParaRPr lang="en-US" sz="2000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l"/>
            <a:endParaRPr lang="en-US" sz="2000" dirty="0" smtClean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l"/>
            <a:endParaRPr lang="en-US" sz="2000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l"/>
            <a:endParaRPr lang="en-US" sz="2000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l"/>
            <a:endParaRPr lang="en-US" sz="2000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l"/>
            <a:endParaRPr lang="en-US" sz="2000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l"/>
            <a:endParaRPr lang="en-US" sz="2000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l"/>
            <a:endParaRPr lang="en-US" sz="2000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l"/>
            <a:endParaRPr lang="en-US" sz="2000" dirty="0" smtClean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838" y="6133999"/>
            <a:ext cx="2953162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09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254</Words>
  <Application>Microsoft Macintosh PowerPoint</Application>
  <PresentationFormat>Custom</PresentationFormat>
  <Paragraphs>76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/////     ABOUT     /////</vt:lpstr>
      <vt:lpstr>/////     TUITION     /////</vt:lpstr>
      <vt:lpstr>/////     STUDENT LIFE     /////</vt:lpstr>
      <vt:lpstr>/////     FAQ     /////</vt:lpstr>
      <vt:lpstr>/////     MARK YOUR CALENDARS     /////</vt:lpstr>
    </vt:vector>
  </TitlesOfParts>
  <Company>Visionamics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/////     ABOUT     /////</dc:title>
  <dc:creator>Jimmy Colatti</dc:creator>
  <cp:lastModifiedBy>Jimmy Colatti</cp:lastModifiedBy>
  <cp:revision>28</cp:revision>
  <dcterms:created xsi:type="dcterms:W3CDTF">2017-06-22T14:34:25Z</dcterms:created>
  <dcterms:modified xsi:type="dcterms:W3CDTF">2017-12-01T16:52:48Z</dcterms:modified>
</cp:coreProperties>
</file>